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68" r:id="rId4"/>
    <p:sldId id="258" r:id="rId5"/>
    <p:sldId id="267" r:id="rId6"/>
    <p:sldId id="259" r:id="rId7"/>
    <p:sldId id="271" r:id="rId8"/>
    <p:sldId id="269" r:id="rId9"/>
    <p:sldId id="270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89" d="100"/>
          <a:sy n="89" d="100"/>
        </p:scale>
        <p:origin x="52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0745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1980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6114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6184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9961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4336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242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2468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6552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10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06826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5569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243761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485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2231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5515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5652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EC5BD-AEA7-40CA-807F-CF5C3F48BD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Parent Information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998188-5469-44E1-9C01-22847E3653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5 and 6</a:t>
            </a:r>
          </a:p>
        </p:txBody>
      </p:sp>
    </p:spTree>
    <p:extLst>
      <p:ext uri="{BB962C8B-B14F-4D97-AF65-F5344CB8AC3E}">
        <p14:creationId xmlns:p14="http://schemas.microsoft.com/office/powerpoint/2010/main" val="14459183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D8A01-14FC-4673-BEB3-9288655C2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aim for every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BCA8-C56D-4BF9-9C6C-B4C0EAABA8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 child to achieve expected standards in reading, writing and maths</a:t>
            </a:r>
          </a:p>
          <a:p>
            <a:r>
              <a:rPr lang="en-GB" dirty="0"/>
              <a:t>Regular reading at home and school – guided reading, reading with an adult</a:t>
            </a:r>
          </a:p>
          <a:p>
            <a:r>
              <a:rPr lang="en-GB" dirty="0"/>
              <a:t>Ensure basics of writing are in place – handwriting, spelling, punctuation, understanding of a sentence</a:t>
            </a:r>
          </a:p>
          <a:p>
            <a:r>
              <a:rPr lang="en-GB" dirty="0"/>
              <a:t>Secure knowledge of number including place value, number bonds and multiplication tables</a:t>
            </a:r>
          </a:p>
        </p:txBody>
      </p:sp>
    </p:spTree>
    <p:extLst>
      <p:ext uri="{BB962C8B-B14F-4D97-AF65-F5344CB8AC3E}">
        <p14:creationId xmlns:p14="http://schemas.microsoft.com/office/powerpoint/2010/main" val="39138859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AD835-49A3-4CF4-B0CB-72E5B1D8D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5?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557CA-84FB-4EC0-B13F-F8E32BF9AA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VIPERS (Vocabulary, Inference, Prediction, Explanation, Retrieval, Summary and Comparison, Structure, Impact)</a:t>
            </a:r>
          </a:p>
          <a:p>
            <a:r>
              <a:rPr lang="en-GB" dirty="0"/>
              <a:t>Spelling</a:t>
            </a:r>
          </a:p>
          <a:p>
            <a:r>
              <a:rPr lang="en-GB" dirty="0"/>
              <a:t>Handwriting and presentation: joining letters; legibility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9084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F2CF3-D80B-4BE1-9532-9106BBE60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5?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25578E-94B9-435E-BAD0-5327FF8F07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Broaden vocabulary use</a:t>
            </a:r>
          </a:p>
          <a:p>
            <a:r>
              <a:rPr lang="en-GB" dirty="0"/>
              <a:t>Use relative clauses</a:t>
            </a:r>
          </a:p>
          <a:p>
            <a:r>
              <a:rPr lang="en-GB" dirty="0"/>
              <a:t>Use modal verbs or adverbs to indicate degree of possibility</a:t>
            </a:r>
          </a:p>
          <a:p>
            <a:r>
              <a:rPr lang="en-GB" dirty="0"/>
              <a:t>Use prepositional phrases to vary sentence structure</a:t>
            </a:r>
          </a:p>
          <a:p>
            <a:r>
              <a:rPr lang="en-GB" dirty="0"/>
              <a:t>Use adverbials to add detail</a:t>
            </a:r>
          </a:p>
          <a:p>
            <a:r>
              <a:rPr lang="en-GB" dirty="0"/>
              <a:t>Know and use progressive and perfect tense</a:t>
            </a:r>
          </a:p>
          <a:p>
            <a:r>
              <a:rPr lang="en-GB" dirty="0"/>
              <a:t>Link ideas across paragraphs</a:t>
            </a:r>
          </a:p>
          <a:p>
            <a:r>
              <a:rPr lang="en-GB" dirty="0"/>
              <a:t>Use conjunctions to link and build cohesion </a:t>
            </a:r>
          </a:p>
          <a:p>
            <a:r>
              <a:rPr lang="en-GB" dirty="0"/>
              <a:t>Use commas to clarify meaning and avoid ambiguity</a:t>
            </a:r>
          </a:p>
          <a:p>
            <a:r>
              <a:rPr lang="en-GB" dirty="0"/>
              <a:t>Secure use of apostrophes</a:t>
            </a:r>
          </a:p>
          <a:p>
            <a:r>
              <a:rPr lang="en-GB" dirty="0"/>
              <a:t>Secure use of speech punctuation</a:t>
            </a:r>
          </a:p>
          <a:p>
            <a:r>
              <a:rPr lang="en-GB" dirty="0"/>
              <a:t>Introduce brackets, dashes and commas for parenthesis</a:t>
            </a:r>
          </a:p>
        </p:txBody>
      </p:sp>
    </p:spTree>
    <p:extLst>
      <p:ext uri="{BB962C8B-B14F-4D97-AF65-F5344CB8AC3E}">
        <p14:creationId xmlns:p14="http://schemas.microsoft.com/office/powerpoint/2010/main" val="16096775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91137-199A-492C-8E53-187E4E6F5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5?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E9A0C-FBF6-4D75-9055-ED25FC6990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Multiplication tables</a:t>
            </a:r>
          </a:p>
          <a:p>
            <a:r>
              <a:rPr lang="en-GB" dirty="0"/>
              <a:t>Place value – negative numbers</a:t>
            </a:r>
          </a:p>
          <a:p>
            <a:r>
              <a:rPr lang="en-GB" dirty="0"/>
              <a:t>Addition and subtraction</a:t>
            </a:r>
          </a:p>
          <a:p>
            <a:r>
              <a:rPr lang="en-GB" dirty="0"/>
              <a:t>Multiplication and Division</a:t>
            </a:r>
          </a:p>
          <a:p>
            <a:r>
              <a:rPr lang="en-GB" dirty="0"/>
              <a:t>Fractions</a:t>
            </a:r>
          </a:p>
          <a:p>
            <a:r>
              <a:rPr lang="en-GB" dirty="0"/>
              <a:t>Decimals and percentages</a:t>
            </a:r>
          </a:p>
          <a:p>
            <a:r>
              <a:rPr lang="en-GB" dirty="0"/>
              <a:t>Perimeter and Area</a:t>
            </a:r>
          </a:p>
          <a:p>
            <a:r>
              <a:rPr lang="en-GB" dirty="0"/>
              <a:t>Statistics</a:t>
            </a:r>
          </a:p>
          <a:p>
            <a:r>
              <a:rPr lang="en-GB" dirty="0"/>
              <a:t>Properties of Shapes</a:t>
            </a:r>
          </a:p>
          <a:p>
            <a:r>
              <a:rPr lang="en-GB" dirty="0"/>
              <a:t>Position and Direction</a:t>
            </a:r>
          </a:p>
          <a:p>
            <a:r>
              <a:rPr lang="en-GB" dirty="0"/>
              <a:t>Converting units of time</a:t>
            </a:r>
          </a:p>
          <a:p>
            <a:r>
              <a:rPr lang="en-GB" dirty="0"/>
              <a:t>Volume</a:t>
            </a:r>
          </a:p>
        </p:txBody>
      </p:sp>
    </p:spTree>
    <p:extLst>
      <p:ext uri="{BB962C8B-B14F-4D97-AF65-F5344CB8AC3E}">
        <p14:creationId xmlns:p14="http://schemas.microsoft.com/office/powerpoint/2010/main" val="7091414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F8364-7E53-47EC-9D29-19599EAB7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6?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FC64E-FC40-48F8-8D14-D8FFF7AE91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VIPERS (Vocabulary, Inference, Prediction, Explanation, Retrieval, Summary and comparison, Structure, Impact)</a:t>
            </a:r>
          </a:p>
          <a:p>
            <a:r>
              <a:rPr lang="en-GB" dirty="0"/>
              <a:t>Spelling – Year 5/6 spelling list</a:t>
            </a:r>
          </a:p>
          <a:p>
            <a:r>
              <a:rPr lang="en-GB" dirty="0"/>
              <a:t>Handwriting and presentation</a:t>
            </a:r>
          </a:p>
        </p:txBody>
      </p:sp>
    </p:spTree>
    <p:extLst>
      <p:ext uri="{BB962C8B-B14F-4D97-AF65-F5344CB8AC3E}">
        <p14:creationId xmlns:p14="http://schemas.microsoft.com/office/powerpoint/2010/main" val="37989067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7BE7F8-17AE-4D18-86F0-5805DE138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962" y="304800"/>
            <a:ext cx="4410075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447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5B533-EF42-4733-9A25-750CB624F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6?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0F25D6-0B27-4136-956C-AFEB4E9796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Difference between formal and informal vocabulary and when to use</a:t>
            </a:r>
          </a:p>
          <a:p>
            <a:r>
              <a:rPr lang="en-GB" dirty="0"/>
              <a:t>Use passive verbs to affect the presentation of information in a sentence</a:t>
            </a:r>
          </a:p>
          <a:p>
            <a:r>
              <a:rPr lang="en-GB" dirty="0"/>
              <a:t>Recognise structures that are appropriate for formal writing – subjunctive</a:t>
            </a:r>
          </a:p>
          <a:p>
            <a:r>
              <a:rPr lang="en-GB" dirty="0"/>
              <a:t>Identify and use a range of sentence structures</a:t>
            </a:r>
          </a:p>
          <a:p>
            <a:r>
              <a:rPr lang="en-GB" dirty="0"/>
              <a:t>Use a range of multi-clause sentences for variety and effect</a:t>
            </a:r>
          </a:p>
          <a:p>
            <a:r>
              <a:rPr lang="en-GB" dirty="0"/>
              <a:t>Use a range of cohesive devices to link within and across paragraphs</a:t>
            </a:r>
          </a:p>
          <a:p>
            <a:r>
              <a:rPr lang="en-GB" dirty="0"/>
              <a:t>Use a range of structural features to lay out text in non-fiction writing</a:t>
            </a:r>
          </a:p>
          <a:p>
            <a:r>
              <a:rPr lang="en-GB" dirty="0"/>
              <a:t>Secure use of accurate punctuation including question and exclamation marks</a:t>
            </a:r>
          </a:p>
          <a:p>
            <a:r>
              <a:rPr lang="en-GB" dirty="0"/>
              <a:t>Secure use of brackets, dashes and commas for parenthesis</a:t>
            </a:r>
          </a:p>
          <a:p>
            <a:r>
              <a:rPr lang="en-GB" dirty="0"/>
              <a:t>Use hyphens to avoid ambiguity</a:t>
            </a:r>
          </a:p>
          <a:p>
            <a:r>
              <a:rPr lang="en-GB" dirty="0"/>
              <a:t>using semicolons, colons or dashes to mark boundaries between clauses</a:t>
            </a:r>
          </a:p>
          <a:p>
            <a:r>
              <a:rPr lang="en-GB" dirty="0"/>
              <a:t>Use a colon to introduce a list and semi-colons within lists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9750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FC6FF-4F7A-4673-A34B-D4D4327AC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6?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D45B4-AD26-4AC7-AFA8-FDE77AC0E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Multiplication tables</a:t>
            </a:r>
          </a:p>
          <a:p>
            <a:r>
              <a:rPr lang="en-GB" dirty="0"/>
              <a:t>Place value</a:t>
            </a:r>
          </a:p>
          <a:p>
            <a:r>
              <a:rPr lang="en-GB" dirty="0"/>
              <a:t>Addition and subtraction </a:t>
            </a:r>
          </a:p>
          <a:p>
            <a:r>
              <a:rPr lang="en-GB" dirty="0"/>
              <a:t>Multiplication and division</a:t>
            </a:r>
          </a:p>
          <a:p>
            <a:r>
              <a:rPr lang="en-GB" dirty="0"/>
              <a:t>Fractions</a:t>
            </a:r>
          </a:p>
          <a:p>
            <a:r>
              <a:rPr lang="en-GB" dirty="0"/>
              <a:t>Position and Direction</a:t>
            </a:r>
          </a:p>
          <a:p>
            <a:r>
              <a:rPr lang="en-GB" dirty="0"/>
              <a:t>Ratio</a:t>
            </a:r>
          </a:p>
          <a:p>
            <a:r>
              <a:rPr lang="en-GB" dirty="0"/>
              <a:t>Algebra</a:t>
            </a:r>
          </a:p>
          <a:p>
            <a:r>
              <a:rPr lang="en-GB" dirty="0"/>
              <a:t>Fractions, Decimals and Percentages</a:t>
            </a:r>
          </a:p>
          <a:p>
            <a:r>
              <a:rPr lang="en-GB" dirty="0"/>
              <a:t>Converting units</a:t>
            </a:r>
          </a:p>
          <a:p>
            <a:r>
              <a:rPr lang="en-GB" dirty="0"/>
              <a:t>Statistics</a:t>
            </a:r>
          </a:p>
          <a:p>
            <a:r>
              <a:rPr lang="en-GB" dirty="0"/>
              <a:t>Symmetry and Tessellation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907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517E3-4C36-40FC-A355-932836C28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below; what can I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07D0E-2720-41A2-86FB-E25E1FEBBA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Provide your child with opportunities to practise at home</a:t>
            </a:r>
          </a:p>
          <a:p>
            <a:r>
              <a:rPr lang="en-GB" dirty="0"/>
              <a:t>Focus on basic skills – confident reading at the correct level, spelling, handwriting, letter formation, number bonds, times tables</a:t>
            </a:r>
          </a:p>
          <a:p>
            <a:r>
              <a:rPr lang="en-GB" dirty="0"/>
              <a:t>If you are still concerned, contact Mrs Blakemore via the school office to discuss potential Special Educational Needs</a:t>
            </a:r>
          </a:p>
        </p:txBody>
      </p:sp>
    </p:spTree>
    <p:extLst>
      <p:ext uri="{BB962C8B-B14F-4D97-AF65-F5344CB8AC3E}">
        <p14:creationId xmlns:p14="http://schemas.microsoft.com/office/powerpoint/2010/main" val="10342819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4D243-CA09-4B3C-8D34-B0879ED51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F7D47D-EF58-4DC5-A541-81856B54A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children focused when teacher is talking</a:t>
            </a:r>
          </a:p>
          <a:p>
            <a:r>
              <a:rPr lang="en-GB" dirty="0"/>
              <a:t>Use of whiteboards</a:t>
            </a:r>
          </a:p>
          <a:p>
            <a:r>
              <a:rPr lang="en-GB" dirty="0"/>
              <a:t>Cold calling</a:t>
            </a:r>
          </a:p>
          <a:p>
            <a:r>
              <a:rPr lang="en-GB" dirty="0"/>
              <a:t>Developing questioning</a:t>
            </a:r>
          </a:p>
          <a:p>
            <a:r>
              <a:rPr lang="en-GB" dirty="0"/>
              <a:t>Children explaining their understanding</a:t>
            </a:r>
          </a:p>
          <a:p>
            <a:r>
              <a:rPr lang="en-GB" dirty="0"/>
              <a:t>High expectations for behaviour</a:t>
            </a:r>
          </a:p>
        </p:txBody>
      </p:sp>
    </p:spTree>
    <p:extLst>
      <p:ext uri="{BB962C8B-B14F-4D97-AF65-F5344CB8AC3E}">
        <p14:creationId xmlns:p14="http://schemas.microsoft.com/office/powerpoint/2010/main" val="1852242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E9D36-A96C-475B-AF63-5E60A260C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reading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4E083-19BB-44E0-A729-B1673AB1E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Opportunities to read at home</a:t>
            </a:r>
          </a:p>
          <a:p>
            <a:r>
              <a:rPr lang="en-GB" dirty="0"/>
              <a:t>Read to an adult</a:t>
            </a:r>
          </a:p>
          <a:p>
            <a:r>
              <a:rPr lang="en-GB" dirty="0"/>
              <a:t>Listen to an adult</a:t>
            </a:r>
          </a:p>
          <a:p>
            <a:r>
              <a:rPr lang="en-GB" dirty="0"/>
              <a:t>Reading of material outside of school books – newspapers, magazines, comics etc.</a:t>
            </a:r>
          </a:p>
        </p:txBody>
      </p:sp>
    </p:spTree>
    <p:extLst>
      <p:ext uri="{BB962C8B-B14F-4D97-AF65-F5344CB8AC3E}">
        <p14:creationId xmlns:p14="http://schemas.microsoft.com/office/powerpoint/2010/main" val="20326621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41E53-AB65-42C4-8D1A-399AED9B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writing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DAF4B-A2E5-4757-97A4-4AC5A264F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Understanding what a sentence is – talking at home; encouraging writing at home</a:t>
            </a:r>
          </a:p>
          <a:p>
            <a:r>
              <a:rPr lang="en-GB" dirty="0"/>
              <a:t>Focus on letter formation and handwriting</a:t>
            </a:r>
          </a:p>
          <a:p>
            <a:r>
              <a:rPr lang="en-GB" dirty="0"/>
              <a:t>Focus on spelling</a:t>
            </a:r>
          </a:p>
          <a:p>
            <a:r>
              <a:rPr lang="en-GB" dirty="0"/>
              <a:t>Focus on punctuation</a:t>
            </a:r>
          </a:p>
        </p:txBody>
      </p:sp>
    </p:spTree>
    <p:extLst>
      <p:ext uri="{BB962C8B-B14F-4D97-AF65-F5344CB8AC3E}">
        <p14:creationId xmlns:p14="http://schemas.microsoft.com/office/powerpoint/2010/main" val="26556157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FA4BD-4CE0-4A47-BF70-C154B73B6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maths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FB7E8-9629-4A29-89A8-D1BEAE302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Number bonds – quick practice of numbers that add up to different amounts; e.g. what do I add to 8 to make 17?</a:t>
            </a:r>
          </a:p>
          <a:p>
            <a:r>
              <a:rPr lang="en-GB" dirty="0"/>
              <a:t>Secure knowledge of multiplication tables to 12X12</a:t>
            </a:r>
          </a:p>
          <a:p>
            <a:r>
              <a:rPr lang="en-GB" dirty="0"/>
              <a:t>Understanding of how the number system works – place value</a:t>
            </a:r>
          </a:p>
        </p:txBody>
      </p:sp>
    </p:spTree>
    <p:extLst>
      <p:ext uri="{BB962C8B-B14F-4D97-AF65-F5344CB8AC3E}">
        <p14:creationId xmlns:p14="http://schemas.microsoft.com/office/powerpoint/2010/main" val="29675772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92660-85CC-4A11-A0D6-82EA7076D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Helping at home and 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B2AA8-801F-4E71-B614-E0A4C9137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Lots of opportunities to read and discuss reading</a:t>
            </a:r>
          </a:p>
          <a:p>
            <a:r>
              <a:rPr lang="en-GB" dirty="0"/>
              <a:t>Provide real opportunities for writing – invitations, thank you letters etc. Handwritten rather than on phones/computers</a:t>
            </a:r>
          </a:p>
          <a:p>
            <a:r>
              <a:rPr lang="en-GB" dirty="0"/>
              <a:t>Opportunities for handwriting and spelling practice – ensure weekly homework is done</a:t>
            </a:r>
          </a:p>
          <a:p>
            <a:r>
              <a:rPr lang="en-GB" dirty="0"/>
              <a:t>Lightning Squad for those children working </a:t>
            </a:r>
            <a:r>
              <a:rPr lang="en-GB"/>
              <a:t>on it</a:t>
            </a:r>
            <a:endParaRPr lang="en-GB" dirty="0"/>
          </a:p>
          <a:p>
            <a:r>
              <a:rPr lang="en-GB" dirty="0"/>
              <a:t>Regular times tables practice at home – use of post-it notes for quick practice and multiplication games</a:t>
            </a:r>
          </a:p>
          <a:p>
            <a:r>
              <a:rPr lang="en-GB" dirty="0"/>
              <a:t>Doodle Maths and above</a:t>
            </a:r>
          </a:p>
        </p:txBody>
      </p:sp>
    </p:spTree>
    <p:extLst>
      <p:ext uri="{BB962C8B-B14F-4D97-AF65-F5344CB8AC3E}">
        <p14:creationId xmlns:p14="http://schemas.microsoft.com/office/powerpoint/2010/main" val="2756725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0F5BE-6EF2-404C-8A41-E9DFE7197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with teachers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25443-BCAC-49E2-8F08-BCC7954420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Two parents’ evenings – November and July</a:t>
            </a:r>
          </a:p>
          <a:p>
            <a:r>
              <a:rPr lang="en-GB" dirty="0"/>
              <a:t>Report to parents with targets – April</a:t>
            </a:r>
          </a:p>
          <a:p>
            <a:r>
              <a:rPr lang="en-GB" dirty="0"/>
              <a:t>Opportunities for informal discussion – teachers available each day on playground</a:t>
            </a:r>
          </a:p>
          <a:p>
            <a:r>
              <a:rPr lang="en-GB" dirty="0"/>
              <a:t>Email for concerns about learning</a:t>
            </a:r>
          </a:p>
        </p:txBody>
      </p:sp>
    </p:spTree>
    <p:extLst>
      <p:ext uri="{BB962C8B-B14F-4D97-AF65-F5344CB8AC3E}">
        <p14:creationId xmlns:p14="http://schemas.microsoft.com/office/powerpoint/2010/main" val="33637509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4130</TotalTime>
  <Words>727</Words>
  <Application>Microsoft Office PowerPoint</Application>
  <PresentationFormat>Widescreen</PresentationFormat>
  <Paragraphs>104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Facet</vt:lpstr>
      <vt:lpstr>Parent Information Meeting</vt:lpstr>
      <vt:lpstr>Our aim for every child</vt:lpstr>
      <vt:lpstr>What does this mean in Year 5?</vt:lpstr>
      <vt:lpstr>What does this mean in Year 5?</vt:lpstr>
      <vt:lpstr>What does this mean in Year 5?</vt:lpstr>
      <vt:lpstr>What does this mean in Year 6?</vt:lpstr>
      <vt:lpstr>PowerPoint Presentation</vt:lpstr>
      <vt:lpstr>What does this mean in Year 6?</vt:lpstr>
      <vt:lpstr>What does this mean in Year 6?</vt:lpstr>
      <vt:lpstr>Working below; what can I do?</vt:lpstr>
      <vt:lpstr>Classroom expectations</vt:lpstr>
      <vt:lpstr>Specific reading skills</vt:lpstr>
      <vt:lpstr>Specific writing skills</vt:lpstr>
      <vt:lpstr>Specific maths skills</vt:lpstr>
      <vt:lpstr>Helping at home and homework</vt:lpstr>
      <vt:lpstr>Communication with teachers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Information Meeting</dc:title>
  <dc:creator>Keith Harvey</dc:creator>
  <cp:lastModifiedBy>Keith Harvey</cp:lastModifiedBy>
  <cp:revision>12</cp:revision>
  <dcterms:created xsi:type="dcterms:W3CDTF">2025-09-18T13:48:41Z</dcterms:created>
  <dcterms:modified xsi:type="dcterms:W3CDTF">2025-09-22T11:51:30Z</dcterms:modified>
</cp:coreProperties>
</file>