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9" r:id="rId1"/>
  </p:sldMasterIdLst>
  <p:notesMasterIdLst>
    <p:notesMasterId r:id="rId11"/>
  </p:notesMasterIdLst>
  <p:sldIdLst>
    <p:sldId id="256" r:id="rId2"/>
    <p:sldId id="259" r:id="rId3"/>
    <p:sldId id="289" r:id="rId4"/>
    <p:sldId id="290" r:id="rId5"/>
    <p:sldId id="291" r:id="rId6"/>
    <p:sldId id="292" r:id="rId7"/>
    <p:sldId id="293" r:id="rId8"/>
    <p:sldId id="303" r:id="rId9"/>
    <p:sldId id="304" r:id="rId10"/>
  </p:sldIdLst>
  <p:sldSz cx="9144000" cy="5143500" type="screen16x9"/>
  <p:notesSz cx="6858000" cy="9144000"/>
  <p:embeddedFontLst>
    <p:embeddedFont>
      <p:font typeface="Nunito" pitchFamily="2" charset="0"/>
      <p:regular r:id="rId12"/>
      <p:bold r:id="rId13"/>
      <p:italic r:id="rId14"/>
      <p:boldItalic r:id="rId15"/>
    </p:embeddedFont>
    <p:embeddedFont>
      <p:font typeface="Nunito Sans SemiBold" pitchFamily="2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3593"/>
    <a:srgbClr val="64A0FC"/>
    <a:srgbClr val="2779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78912" autoAdjust="0"/>
  </p:normalViewPr>
  <p:slideViewPr>
    <p:cSldViewPr snapToGrid="0">
      <p:cViewPr varScale="1">
        <p:scale>
          <a:sx n="90" d="100"/>
          <a:sy n="90" d="100"/>
        </p:scale>
        <p:origin x="14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sframe.co.uk/en/resources/resource/477/Multiplication-Tables-Check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c3bc65d59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c3bc65d59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/>
              <a:t>The test is designed to identify pupils who need support, not as a diagnostic tool to assess the times tables children struggle with. </a:t>
            </a:r>
          </a:p>
          <a:p>
            <a:pPr marL="158750" indent="0">
              <a:buNone/>
            </a:pPr>
            <a:endParaRPr lang="en-GB" dirty="0"/>
          </a:p>
          <a:p>
            <a:pPr marL="158750" indent="0">
              <a:buNone/>
            </a:pPr>
            <a:r>
              <a:rPr lang="en-GB" dirty="0"/>
              <a:t>https://</a:t>
            </a:r>
            <a:r>
              <a:rPr lang="en-GB" dirty="0" err="1"/>
              <a:t>www.gov.uk</a:t>
            </a:r>
            <a:r>
              <a:rPr lang="en-GB" dirty="0"/>
              <a:t>/government/collections/multiplication-tables-check </a:t>
            </a:r>
          </a:p>
        </p:txBody>
      </p:sp>
    </p:spTree>
    <p:extLst>
      <p:ext uri="{BB962C8B-B14F-4D97-AF65-F5344CB8AC3E}">
        <p14:creationId xmlns:p14="http://schemas.microsoft.com/office/powerpoint/2010/main" val="16782516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It is up to individual schools to decide how the check is administered – some schools will administer individually while others will take small groups out or administer to the whole class.</a:t>
            </a:r>
          </a:p>
          <a:p>
            <a:pPr marL="457200" indent="-298450"/>
            <a:r>
              <a:rPr lang="en-GB" dirty="0"/>
              <a:t>A list of pupils who should not take the test can be found in the administration guidance of the MTC documentation. </a:t>
            </a:r>
          </a:p>
        </p:txBody>
      </p:sp>
    </p:spTree>
    <p:extLst>
      <p:ext uri="{BB962C8B-B14F-4D97-AF65-F5344CB8AC3E}">
        <p14:creationId xmlns:p14="http://schemas.microsoft.com/office/powerpoint/2010/main" val="2691994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Some children will be eligible for additional support (detailed in the next slide).</a:t>
            </a:r>
          </a:p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6 seconds per answer means that children must be able to read, recall and enter their response within that time.  Whatever is written in the answer box at the end of 6 seconds will be counted as the answer i.e. if the student intends to write 144 and only 14 is typed when the timer ends, their recorded answer is 14.  </a:t>
            </a:r>
          </a:p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tabLst/>
              <a:defRPr/>
            </a:pPr>
            <a:r>
              <a:rPr lang="en-GB" dirty="0"/>
              <a:t>Children are allowed to practise before taking the check.</a:t>
            </a:r>
          </a:p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https://mathsframe.co.uk/en/resources/resource/477/Multiplication-Tables-Check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example showing how quick the questions are/ types of questions. </a:t>
            </a:r>
          </a:p>
        </p:txBody>
      </p:sp>
    </p:spTree>
    <p:extLst>
      <p:ext uri="{BB962C8B-B14F-4D97-AF65-F5344CB8AC3E}">
        <p14:creationId xmlns:p14="http://schemas.microsoft.com/office/powerpoint/2010/main" val="2913748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/>
              <a:t>Children eligible for access arrangements are:</a:t>
            </a:r>
          </a:p>
          <a:p>
            <a:pPr marL="457200" indent="-298450"/>
            <a:r>
              <a:rPr lang="en-GB" dirty="0"/>
              <a:t>Children with an EHC plan</a:t>
            </a:r>
          </a:p>
          <a:p>
            <a:pPr marL="457200" indent="-298450"/>
            <a:r>
              <a:rPr lang="en-GB" dirty="0"/>
              <a:t>Children who have provisions made in school using the SEND support system.</a:t>
            </a:r>
          </a:p>
          <a:p>
            <a:pPr marL="457200" indent="-298450"/>
            <a:r>
              <a:rPr lang="en-GB" dirty="0"/>
              <a:t>Children with behavioural, emotional or social difficulties </a:t>
            </a:r>
          </a:p>
          <a:p>
            <a:pPr marL="457200" indent="-298450"/>
            <a:r>
              <a:rPr lang="en-GB" dirty="0"/>
              <a:t>Children with EAL </a:t>
            </a:r>
          </a:p>
          <a:p>
            <a:pPr marL="158750" indent="0">
              <a:buNone/>
            </a:pPr>
            <a:r>
              <a:rPr lang="en-GB" dirty="0"/>
              <a:t>Schools do not need to request permission to use access arrangements. The support should be based on the support provided in school and should not advantage or disadvantage individual children.  </a:t>
            </a:r>
          </a:p>
          <a:p>
            <a:pPr marL="158750" indent="0">
              <a:buNone/>
            </a:pPr>
            <a:r>
              <a:rPr lang="en-GB" dirty="0"/>
              <a:t>A child can be assigned more than one access arrangement, if required. </a:t>
            </a:r>
          </a:p>
          <a:p>
            <a:pPr marL="158750" indent="0">
              <a:buNone/>
            </a:pPr>
            <a:endParaRPr lang="en-GB" dirty="0"/>
          </a:p>
          <a:p>
            <a:pPr marL="158750" indent="0">
              <a:buNone/>
            </a:pPr>
            <a:r>
              <a:rPr lang="en-GB" dirty="0"/>
              <a:t>There is no opportunity for additional time. </a:t>
            </a:r>
          </a:p>
        </p:txBody>
      </p:sp>
    </p:spTree>
    <p:extLst>
      <p:ext uri="{BB962C8B-B14F-4D97-AF65-F5344CB8AC3E}">
        <p14:creationId xmlns:p14="http://schemas.microsoft.com/office/powerpoint/2010/main" val="27545996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Some questions will be repeated across different checks, but no more than 30% of questions will be repeated in any two checks. This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means that if the check gets interrupted and children need to re-start it, they will only have a minimal advantage.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During the check pupils may be able to restart if certain conditions are met (e.g. a fire alarm).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results will be sent to the schools when all the checks have been completed but it is then up to the school if they report the results or not.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won’t be questions from the 1 times tables (although they might be included 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in the 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3 practice questions).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There will be a maximum of 7 questions from the 2, 5 and 10 times tables.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is a focus on the </a:t>
            </a: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388CD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6, 7, 8, 9 and 12 times tables as they</a:t>
            </a:r>
            <a:r>
              <a:rPr lang="en-GB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are the ‘most difficult’ multiplication tables.</a:t>
            </a:r>
          </a:p>
        </p:txBody>
      </p:sp>
    </p:spTree>
    <p:extLst>
      <p:ext uri="{BB962C8B-B14F-4D97-AF65-F5344CB8AC3E}">
        <p14:creationId xmlns:p14="http://schemas.microsoft.com/office/powerpoint/2010/main" val="27946869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table shows the minimum/ maximum number of questions from each times table that will be asked. </a:t>
            </a:r>
          </a:p>
        </p:txBody>
      </p:sp>
    </p:spTree>
    <p:extLst>
      <p:ext uri="{BB962C8B-B14F-4D97-AF65-F5344CB8AC3E}">
        <p14:creationId xmlns:p14="http://schemas.microsoft.com/office/powerpoint/2010/main" val="19813905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/>
              <a:t>Games to try: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Climb the stairs counting in multiples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Play time tables games verbally.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Listen and sing along to times tables songs.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Take it in turns to say times tables in funny voices. 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Play maths games online. </a:t>
            </a:r>
          </a:p>
        </p:txBody>
      </p:sp>
    </p:spTree>
    <p:extLst>
      <p:ext uri="{BB962C8B-B14F-4D97-AF65-F5344CB8AC3E}">
        <p14:creationId xmlns:p14="http://schemas.microsoft.com/office/powerpoint/2010/main" val="40275198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0438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3724275" y="971550"/>
            <a:ext cx="1619100" cy="16191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" name="Google Shape;13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028000" y="1335094"/>
            <a:ext cx="1011651" cy="8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2"/>
          <p:cNvSpPr txBox="1">
            <a:spLocks noGrp="1"/>
          </p:cNvSpPr>
          <p:nvPr>
            <p:ph type="title"/>
          </p:nvPr>
        </p:nvSpPr>
        <p:spPr>
          <a:xfrm>
            <a:off x="311700" y="2636725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+mj-lt"/>
                <a:ea typeface="Nunito"/>
                <a:cs typeface="Nunito"/>
                <a:sym typeface="Nunito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>
                <a:latin typeface="+mn-l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  <a:defRPr sz="1600">
                <a:solidFill>
                  <a:schemeClr val="tx1"/>
                </a:solidFill>
                <a:latin typeface="+mn-lt"/>
                <a:ea typeface="Nunito"/>
                <a:cs typeface="Nunito"/>
                <a:sym typeface="Nunito"/>
              </a:defRPr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 dirty="0"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latin typeface="+mn-lt"/>
              </a:defRPr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pic>
        <p:nvPicPr>
          <p:cNvPr id="33" name="Google Shape;33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4449300"/>
            <a:ext cx="1619337" cy="69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3">
  <p:cSld name="TITLE_3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>
                <a:latin typeface="+mn-lt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 dirty="0"/>
          </a:p>
        </p:txBody>
      </p:sp>
      <p:sp>
        <p:nvSpPr>
          <p:cNvPr id="109" name="Google Shape;109;p2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latin typeface="+mn-l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 dirty="0"/>
          </a:p>
        </p:txBody>
      </p:sp>
      <p:sp>
        <p:nvSpPr>
          <p:cNvPr id="110" name="Google Shape;110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unito Sans SemiBold"/>
              <a:buChar char="●"/>
              <a:defRPr sz="18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●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●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Nunito Sans SemiBold"/>
              <a:buChar char="■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9pPr>
          </a:lstStyle>
          <a:p>
            <a:endParaRPr dirty="0"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000">
                <a:solidFill>
                  <a:schemeClr val="dk2"/>
                </a:solidFill>
                <a:latin typeface="+mn-lt"/>
              </a:defRPr>
            </a:lvl1pPr>
            <a:lvl2pPr lvl="1" algn="r" rtl="0">
              <a:buNone/>
              <a:defRPr sz="1000">
                <a:solidFill>
                  <a:schemeClr val="dk2"/>
                </a:solidFill>
              </a:defRPr>
            </a:lvl2pPr>
            <a:lvl3pPr lvl="2" algn="r" rtl="0">
              <a:buNone/>
              <a:defRPr sz="1000">
                <a:solidFill>
                  <a:schemeClr val="dk2"/>
                </a:solidFill>
              </a:defRPr>
            </a:lvl3pPr>
            <a:lvl4pPr lvl="3" algn="r" rtl="0">
              <a:buNone/>
              <a:defRPr sz="1000">
                <a:solidFill>
                  <a:schemeClr val="dk2"/>
                </a:solidFill>
              </a:defRPr>
            </a:lvl4pPr>
            <a:lvl5pPr lvl="4" algn="r" rtl="0">
              <a:buNone/>
              <a:defRPr sz="1000">
                <a:solidFill>
                  <a:schemeClr val="dk2"/>
                </a:solidFill>
              </a:defRPr>
            </a:lvl5pPr>
            <a:lvl6pPr lvl="5" algn="r" rtl="0">
              <a:buNone/>
              <a:defRPr sz="1000">
                <a:solidFill>
                  <a:schemeClr val="dk2"/>
                </a:solidFill>
              </a:defRPr>
            </a:lvl6pPr>
            <a:lvl7pPr lvl="6" algn="r" rtl="0">
              <a:buNone/>
              <a:defRPr sz="1000">
                <a:solidFill>
                  <a:schemeClr val="dk2"/>
                </a:solidFill>
              </a:defRPr>
            </a:lvl7pPr>
            <a:lvl8pPr lvl="7" algn="r" rtl="0">
              <a:buNone/>
              <a:defRPr sz="1000">
                <a:solidFill>
                  <a:schemeClr val="dk2"/>
                </a:solidFill>
              </a:defRPr>
            </a:lvl8pPr>
            <a:lvl9pPr lvl="8" algn="r" rtl="0">
              <a:buNone/>
              <a:defRPr sz="1000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68" r:id="rId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+mn-lt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chemeClr val="tx1"/>
          </a:solidFill>
          <a:latin typeface="+mn-lt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blog/category/for-parents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mathshub.thirdspacelearning.com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mathsframe.co.uk/en/resources/resource/477/Multiplication-Tables-Chec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4989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3"/>
          <p:cNvSpPr/>
          <p:nvPr/>
        </p:nvSpPr>
        <p:spPr>
          <a:xfrm>
            <a:off x="3724275" y="971550"/>
            <a:ext cx="1619100" cy="16191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ctrTitle"/>
          </p:nvPr>
        </p:nvSpPr>
        <p:spPr>
          <a:xfrm>
            <a:off x="311700" y="2836624"/>
            <a:ext cx="8520600" cy="111625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+mj-lt"/>
                <a:ea typeface="Arial"/>
                <a:cs typeface="Arial"/>
                <a:sym typeface="Arial"/>
              </a:rPr>
              <a:t>Year 4 Multiplication Tables Check 2026 Presentation for Parents, Carers &amp; Guardians</a:t>
            </a:r>
            <a:endParaRPr sz="3200" dirty="0">
              <a:solidFill>
                <a:schemeClr val="bg1"/>
              </a:solidFill>
              <a:latin typeface="+mj-lt"/>
              <a:ea typeface="Nunito Sans Light"/>
              <a:cs typeface="Nunito Sans Light"/>
              <a:sym typeface="Nunito Sans Light"/>
            </a:endParaRPr>
          </a:p>
        </p:txBody>
      </p:sp>
      <p:pic>
        <p:nvPicPr>
          <p:cNvPr id="117" name="Google Shape;11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28000" y="1335094"/>
            <a:ext cx="1011651" cy="89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48D09-8212-4940-A569-83B8A8554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Important information about multiplication tables check (MTC)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103980-1C0A-42FB-A6A8-22E664322B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739302"/>
            <a:ext cx="8520600" cy="4033589"/>
          </a:xfrm>
        </p:spPr>
        <p:txBody>
          <a:bodyPr/>
          <a:lstStyle/>
          <a:p>
            <a:r>
              <a:rPr lang="en-GB" dirty="0"/>
              <a:t>The MTC determines if Year 4 children can </a:t>
            </a:r>
            <a:r>
              <a:rPr lang="en-GB" dirty="0">
                <a:solidFill>
                  <a:srgbClr val="283593"/>
                </a:solidFill>
              </a:rPr>
              <a:t>fluently</a:t>
            </a:r>
            <a:r>
              <a:rPr lang="en-GB" dirty="0"/>
              <a:t> recall their multiplication tables.</a:t>
            </a:r>
          </a:p>
          <a:p>
            <a:endParaRPr lang="en-GB" dirty="0"/>
          </a:p>
          <a:p>
            <a:r>
              <a:rPr lang="en-GB" dirty="0">
                <a:solidFill>
                  <a:srgbClr val="000000"/>
                </a:solidFill>
              </a:rPr>
              <a:t>They are designed to help schools identify which children require more support to learn their times tables. 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r>
              <a:rPr lang="en-GB" dirty="0">
                <a:solidFill>
                  <a:srgbClr val="000000"/>
                </a:solidFill>
              </a:rPr>
              <a:t>There is no ‘pass’ rate or threshold which means that, unlike the Phonics Screening Check, children will not be expected to re-sit the check. 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r>
              <a:rPr lang="en-GB" dirty="0">
                <a:solidFill>
                  <a:srgbClr val="000000"/>
                </a:solidFill>
              </a:rPr>
              <a:t>The Department for Education (DfE) will create a report about the overall results across all schools in England, not individual schools.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03E430-207B-4F9B-B8E8-7F55E45BBAF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09406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8A84A-AE0A-48C3-A1D5-5165BEB0C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the check will take place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A9E284-7B55-409E-A8B0-537F307CC0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There will be a </a:t>
            </a:r>
            <a:r>
              <a:rPr lang="en-GB" dirty="0">
                <a:solidFill>
                  <a:srgbClr val="283593"/>
                </a:solidFill>
              </a:rPr>
              <a:t>2 week window </a:t>
            </a:r>
            <a:r>
              <a:rPr lang="en-GB" dirty="0"/>
              <a:t>in June for schools to administer the check. </a:t>
            </a:r>
          </a:p>
          <a:p>
            <a:endParaRPr lang="en-GB" dirty="0"/>
          </a:p>
          <a:p>
            <a:r>
              <a:rPr lang="en-GB" dirty="0"/>
              <a:t>There is </a:t>
            </a:r>
            <a:r>
              <a:rPr lang="en-GB" dirty="0">
                <a:solidFill>
                  <a:srgbClr val="283593"/>
                </a:solidFill>
              </a:rPr>
              <a:t>no set day </a:t>
            </a:r>
            <a:r>
              <a:rPr lang="en-GB" dirty="0"/>
              <a:t>to administer the check and children are not expected to take the check at the same time. </a:t>
            </a:r>
          </a:p>
          <a:p>
            <a:endParaRPr lang="en-GB" dirty="0"/>
          </a:p>
          <a:p>
            <a:r>
              <a:rPr lang="en-GB" dirty="0"/>
              <a:t>All eligible Year 4 children in England will be required to take the check. </a:t>
            </a:r>
          </a:p>
          <a:p>
            <a:endParaRPr lang="en-GB" dirty="0"/>
          </a:p>
          <a:p>
            <a:r>
              <a:rPr lang="en-GB" dirty="0"/>
              <a:t>Children will be taken out 1:1 or in a small group to complete the check.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64104A-9CEA-4A8A-9820-7E760A0A5BE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9735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F83F2-FA36-4DFD-B621-2C98558BC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the check is carried out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C13669-280A-4D81-A4BF-82E5D42C29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check will be </a:t>
            </a:r>
            <a:r>
              <a:rPr lang="en-GB" dirty="0">
                <a:solidFill>
                  <a:srgbClr val="283593"/>
                </a:solidFill>
              </a:rPr>
              <a:t>fully digital.</a:t>
            </a:r>
          </a:p>
          <a:p>
            <a:endParaRPr lang="en-GB" dirty="0"/>
          </a:p>
          <a:p>
            <a:r>
              <a:rPr lang="en-GB" dirty="0"/>
              <a:t>Answers will be entered using a keyboard, by pressing digits using a mouse or using an on-screen number pad.</a:t>
            </a:r>
          </a:p>
          <a:p>
            <a:endParaRPr lang="en-GB" dirty="0"/>
          </a:p>
          <a:p>
            <a:r>
              <a:rPr lang="en-GB" dirty="0"/>
              <a:t>Usually, the check will take less than </a:t>
            </a:r>
            <a:r>
              <a:rPr lang="en-GB" dirty="0">
                <a:solidFill>
                  <a:srgbClr val="283593"/>
                </a:solidFill>
              </a:rPr>
              <a:t>5 minutes </a:t>
            </a:r>
            <a:r>
              <a:rPr lang="en-GB" dirty="0"/>
              <a:t>for each child. </a:t>
            </a:r>
          </a:p>
          <a:p>
            <a:endParaRPr lang="en-GB" dirty="0"/>
          </a:p>
          <a:p>
            <a:r>
              <a:rPr lang="en-GB" dirty="0"/>
              <a:t>The children will have </a:t>
            </a:r>
            <a:r>
              <a:rPr lang="en-GB" dirty="0">
                <a:solidFill>
                  <a:srgbClr val="283593"/>
                </a:solidFill>
              </a:rPr>
              <a:t>6 seconds </a:t>
            </a:r>
            <a:r>
              <a:rPr lang="en-GB" dirty="0"/>
              <a:t>from the time the question appears to input their answer. </a:t>
            </a:r>
          </a:p>
          <a:p>
            <a:endParaRPr lang="en-GB" dirty="0"/>
          </a:p>
          <a:p>
            <a:r>
              <a:rPr lang="en-GB" dirty="0"/>
              <a:t>There will be a total of </a:t>
            </a:r>
            <a:r>
              <a:rPr lang="en-GB" dirty="0">
                <a:solidFill>
                  <a:srgbClr val="283593"/>
                </a:solidFill>
              </a:rPr>
              <a:t>25 questions </a:t>
            </a:r>
            <a:r>
              <a:rPr lang="en-GB" dirty="0"/>
              <a:t>with a </a:t>
            </a:r>
            <a:r>
              <a:rPr lang="en-GB" dirty="0">
                <a:solidFill>
                  <a:srgbClr val="283593"/>
                </a:solidFill>
              </a:rPr>
              <a:t>3 second pause </a:t>
            </a:r>
            <a:r>
              <a:rPr lang="en-GB" dirty="0"/>
              <a:t>in-between questions. </a:t>
            </a:r>
          </a:p>
          <a:p>
            <a:endParaRPr lang="en-GB" dirty="0"/>
          </a:p>
          <a:p>
            <a:r>
              <a:rPr lang="en-GB" dirty="0"/>
              <a:t>There will be </a:t>
            </a:r>
            <a:r>
              <a:rPr lang="en-GB" dirty="0">
                <a:solidFill>
                  <a:srgbClr val="283593"/>
                </a:solidFill>
              </a:rPr>
              <a:t>3 practice questions</a:t>
            </a:r>
            <a:r>
              <a:rPr lang="en-GB" dirty="0"/>
              <a:t> before the check begins.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A290D9-9723-4BAF-8892-D79978FE90B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72917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AD583-F409-4C64-AF3A-7F6D11C4F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Specific arrangements for the check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FF3A7C-5670-4B92-80B6-4BC28CD655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en-GB" dirty="0"/>
              <a:t>Some children will be eligible for specific arrangements (in line with what’s in place for them within the classroom:</a:t>
            </a:r>
          </a:p>
          <a:p>
            <a:pPr marL="114300" indent="0">
              <a:buNone/>
            </a:pPr>
            <a:endParaRPr lang="en-GB" dirty="0"/>
          </a:p>
          <a:p>
            <a:r>
              <a:rPr lang="en-GB" dirty="0"/>
              <a:t>Colour contrast;</a:t>
            </a:r>
          </a:p>
          <a:p>
            <a:r>
              <a:rPr lang="en-GB" dirty="0"/>
              <a:t>Font size adjustment;</a:t>
            </a:r>
          </a:p>
          <a:p>
            <a:r>
              <a:rPr lang="en-GB" dirty="0"/>
              <a:t>‘Next’ button (alternative to 3-second pause);</a:t>
            </a:r>
          </a:p>
          <a:p>
            <a:r>
              <a:rPr lang="en-GB" dirty="0"/>
              <a:t>Removing on-screen number pad;</a:t>
            </a:r>
          </a:p>
          <a:p>
            <a:r>
              <a:rPr lang="en-GB" dirty="0"/>
              <a:t>An adult to input answers;</a:t>
            </a:r>
          </a:p>
          <a:p>
            <a:r>
              <a:rPr lang="en-GB" dirty="0"/>
              <a:t>Audio version;</a:t>
            </a:r>
          </a:p>
          <a:p>
            <a:r>
              <a:rPr lang="en-GB" dirty="0"/>
              <a:t>Audible time alert.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B8C555-36E3-443A-905F-227F2242B50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933340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D645C-1A8E-4545-B5E3-0D35AB70D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check questions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D8827C-A97D-4A89-A652-1141303DD6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Each child will be </a:t>
            </a:r>
            <a:r>
              <a:rPr lang="en-GB" dirty="0">
                <a:solidFill>
                  <a:srgbClr val="283593"/>
                </a:solidFill>
              </a:rPr>
              <a:t>randomly assigned </a:t>
            </a:r>
            <a:r>
              <a:rPr lang="en-GB" dirty="0"/>
              <a:t>a set of questions</a:t>
            </a:r>
          </a:p>
          <a:p>
            <a:endParaRPr lang="en-GB" dirty="0"/>
          </a:p>
          <a:p>
            <a:r>
              <a:rPr lang="en-GB" dirty="0"/>
              <a:t>There will only be </a:t>
            </a:r>
            <a:r>
              <a:rPr lang="en-GB" dirty="0">
                <a:solidFill>
                  <a:srgbClr val="283593"/>
                </a:solidFill>
              </a:rPr>
              <a:t>multiplication</a:t>
            </a:r>
            <a:r>
              <a:rPr lang="en-GB" dirty="0"/>
              <a:t> questions in the check, not division facts. </a:t>
            </a:r>
          </a:p>
          <a:p>
            <a:endParaRPr lang="en-GB" dirty="0"/>
          </a:p>
          <a:p>
            <a:r>
              <a:rPr lang="en-GB" dirty="0"/>
              <a:t>The 6, 7, 8, 9 and 12 times tables are </a:t>
            </a:r>
            <a:r>
              <a:rPr lang="en-GB" dirty="0">
                <a:solidFill>
                  <a:srgbClr val="283593"/>
                </a:solidFill>
              </a:rPr>
              <a:t>more likely </a:t>
            </a:r>
            <a:r>
              <a:rPr lang="en-GB" dirty="0"/>
              <a:t>to be asked. </a:t>
            </a:r>
          </a:p>
          <a:p>
            <a:endParaRPr lang="en-GB" dirty="0"/>
          </a:p>
          <a:p>
            <a:r>
              <a:rPr lang="en-GB" dirty="0"/>
              <a:t>Reversal of questions (e.g. 8 x 6 and 6 x 8) will not be asked in the same check. </a:t>
            </a:r>
          </a:p>
          <a:p>
            <a:endParaRPr lang="en-GB" dirty="0"/>
          </a:p>
          <a:p>
            <a:r>
              <a:rPr lang="en-GB" dirty="0"/>
              <a:t>Children will not see their individual results when they complete the check.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D90E41-AD23-4E51-83E7-C36BC23F079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6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34475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E8A55-DF60-4178-8CFB-91304C208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More information about the questions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0784D9-6E2C-448F-9E26-E89CF355E6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739303"/>
            <a:ext cx="8520600" cy="915326"/>
          </a:xfrm>
        </p:spPr>
        <p:txBody>
          <a:bodyPr/>
          <a:lstStyle/>
          <a:p>
            <a:pPr marL="114300" indent="0">
              <a:buNone/>
            </a:pPr>
            <a:r>
              <a:rPr lang="en-US" dirty="0"/>
              <a:t>The Standards and Testing Agency (STA) state that they are classifying the multiplication tables by the first number (multiplier) in the question. For example, 8 x 3 would fall within the 8 times table.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001AEB-E7A3-4522-A560-AB191DD3E16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7</a:t>
            </a:fld>
            <a:endParaRPr lang="en"/>
          </a:p>
        </p:txBody>
      </p:sp>
      <p:pic>
        <p:nvPicPr>
          <p:cNvPr id="5" name="Picture 2" descr="2018 Times Tables and Multiplciation Check Table">
            <a:extLst>
              <a:ext uri="{FF2B5EF4-FFF2-40B4-BE49-F238E27FC236}">
                <a16:creationId xmlns:a16="http://schemas.microsoft.com/office/drawing/2014/main" id="{9186064E-7386-4D37-8C83-88225406AE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7" r="29270" b="5548"/>
          <a:stretch/>
        </p:blipFill>
        <p:spPr bwMode="auto">
          <a:xfrm>
            <a:off x="2786972" y="1713178"/>
            <a:ext cx="3570055" cy="3223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41280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C0585-3A52-4807-99CA-3D27B4E24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best to prepare your child for the check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A67E56-F426-4278-A0D4-FFF762DCDF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739302"/>
            <a:ext cx="8520600" cy="3923915"/>
          </a:xfrm>
        </p:spPr>
        <p:txBody>
          <a:bodyPr/>
          <a:lstStyle/>
          <a:p>
            <a:r>
              <a:rPr lang="en-GB" dirty="0"/>
              <a:t>Remind them that the check should last no more than </a:t>
            </a:r>
            <a:r>
              <a:rPr lang="en-GB" dirty="0">
                <a:solidFill>
                  <a:srgbClr val="283593"/>
                </a:solidFill>
              </a:rPr>
              <a:t>5 minutes.</a:t>
            </a:r>
          </a:p>
          <a:p>
            <a:endParaRPr lang="en-GB" dirty="0"/>
          </a:p>
          <a:p>
            <a:r>
              <a:rPr lang="en-GB" dirty="0"/>
              <a:t>If you want to go over times tables, make them fun.</a:t>
            </a:r>
          </a:p>
          <a:p>
            <a:endParaRPr lang="en-GB" dirty="0"/>
          </a:p>
          <a:p>
            <a:pPr marL="4572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sym typeface="Nunito"/>
              </a:rPr>
              <a:t>If you have any concerns, talk to your child’s teacher. </a:t>
            </a:r>
          </a:p>
          <a:p>
            <a:pPr marL="4572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  <a:tabLst/>
              <a:defRPr/>
            </a:pPr>
            <a:endParaRPr kumimoji="0" lang="en-GB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sym typeface="Nunito"/>
            </a:endParaRPr>
          </a:p>
          <a:p>
            <a:pPr marL="4572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  <a:tabLst/>
              <a:defRPr/>
            </a:pPr>
            <a:r>
              <a:rPr lang="en-GB" dirty="0">
                <a:solidFill>
                  <a:srgbClr val="000000"/>
                </a:solidFill>
                <a:latin typeface="Arial"/>
              </a:rPr>
              <a:t>If your child has any concerns, encourage them to talk to a trusted adult (for example, yourself, their teacher).</a:t>
            </a:r>
          </a:p>
          <a:p>
            <a:pPr marL="4572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  <a:tabLst/>
              <a:defRPr/>
            </a:pPr>
            <a:endParaRPr lang="en-GB" dirty="0">
              <a:solidFill>
                <a:srgbClr val="000000"/>
              </a:solidFill>
              <a:latin typeface="Arial"/>
            </a:endParaRPr>
          </a:p>
          <a:p>
            <a:pPr marL="4572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sym typeface="Nunito"/>
              </a:rPr>
              <a:t>If you’re looking to support your child further with </a:t>
            </a:r>
            <a:r>
              <a:rPr kumimoji="0" lang="en-GB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sym typeface="Nunito"/>
              </a:rPr>
              <a:t>maths</a:t>
            </a: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sym typeface="Nunito"/>
              </a:rPr>
              <a:t> at home, there are lots of good websites with free resources. Start with </a:t>
            </a: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sym typeface="Nunito"/>
                <a:hlinkClick r:id="rId3"/>
              </a:rPr>
              <a:t>thirdspacelearning.com/blog/category/for-parents/</a:t>
            </a: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sym typeface="Nunito"/>
              </a:rPr>
              <a:t> or register free for the Third Space Learning Maths Hub (</a:t>
            </a: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sym typeface="Nunito"/>
                <a:hlinkClick r:id="rId4"/>
              </a:rPr>
              <a:t>mathshub.thirdspacelearning.com</a:t>
            </a: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sym typeface="Nunito"/>
              </a:rPr>
              <a:t>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94E921-B44C-4A0D-81C0-F1CF77A5B89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8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6078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E4475D-8C6A-776A-896C-59F8292ECE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https://mathsframe.co.uk/en/resources/resource/477/Multiplication-Tables-Check</a:t>
            </a:r>
            <a:endParaRPr lang="en-GB" dirty="0"/>
          </a:p>
          <a:p>
            <a:endParaRPr lang="en-GB" dirty="0"/>
          </a:p>
          <a:p>
            <a:r>
              <a:rPr lang="en-GB" dirty="0"/>
              <a:t>Doodle tables</a:t>
            </a:r>
          </a:p>
          <a:p>
            <a:endParaRPr lang="en-GB" dirty="0"/>
          </a:p>
          <a:p>
            <a:r>
              <a:rPr lang="en-GB"/>
              <a:t>Times table Rockstars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340A5D-FDCE-CA27-E798-3731F8C7001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9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3573424"/>
      </p:ext>
    </p:extLst>
  </p:cSld>
  <p:clrMapOvr>
    <a:masterClrMapping/>
  </p:clrMapOvr>
</p:sld>
</file>

<file path=ppt/theme/theme1.xml><?xml version="1.0" encoding="utf-8"?>
<a:theme xmlns:a="http://schemas.openxmlformats.org/drawingml/2006/main" name="TS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1155</Words>
  <Application>Microsoft Office PowerPoint</Application>
  <PresentationFormat>On-screen Show (16:9)</PresentationFormat>
  <Paragraphs>105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Nunito Sans SemiBold</vt:lpstr>
      <vt:lpstr>Nunito</vt:lpstr>
      <vt:lpstr>TSL</vt:lpstr>
      <vt:lpstr>Year 4 Multiplication Tables Check 2026 Presentation for Parents, Carers &amp; Guardians</vt:lpstr>
      <vt:lpstr>Important information about multiplication tables check (MTC)</vt:lpstr>
      <vt:lpstr>When the check will take place</vt:lpstr>
      <vt:lpstr>How the check is carried out</vt:lpstr>
      <vt:lpstr>Specific arrangements for the check </vt:lpstr>
      <vt:lpstr>The check questions</vt:lpstr>
      <vt:lpstr>More information about the questions</vt:lpstr>
      <vt:lpstr>How best to prepare your child for the check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SATs 2022 Presentation for Parents, Carers &amp; Guardians</dc:title>
  <dc:creator>Hannah Searle - Work</dc:creator>
  <cp:lastModifiedBy>Ellis Joyce</cp:lastModifiedBy>
  <cp:revision>29</cp:revision>
  <dcterms:modified xsi:type="dcterms:W3CDTF">2026-05-12T15:37:40Z</dcterms:modified>
</cp:coreProperties>
</file>