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4"/>
  </p:sldMasterIdLst>
  <p:handoutMasterIdLst>
    <p:handoutMasterId r:id="rId41"/>
  </p:handoutMasterIdLst>
  <p:sldIdLst>
    <p:sldId id="256" r:id="rId5"/>
    <p:sldId id="303" r:id="rId6"/>
    <p:sldId id="347" r:id="rId7"/>
    <p:sldId id="323" r:id="rId8"/>
    <p:sldId id="291" r:id="rId9"/>
    <p:sldId id="325" r:id="rId10"/>
    <p:sldId id="324" r:id="rId11"/>
    <p:sldId id="293" r:id="rId12"/>
    <p:sldId id="294" r:id="rId13"/>
    <p:sldId id="326" r:id="rId14"/>
    <p:sldId id="327" r:id="rId15"/>
    <p:sldId id="328" r:id="rId16"/>
    <p:sldId id="333" r:id="rId17"/>
    <p:sldId id="329" r:id="rId18"/>
    <p:sldId id="330" r:id="rId19"/>
    <p:sldId id="331" r:id="rId20"/>
    <p:sldId id="332" r:id="rId21"/>
    <p:sldId id="334" r:id="rId22"/>
    <p:sldId id="335" r:id="rId23"/>
    <p:sldId id="336" r:id="rId24"/>
    <p:sldId id="296" r:id="rId25"/>
    <p:sldId id="337" r:id="rId26"/>
    <p:sldId id="297" r:id="rId27"/>
    <p:sldId id="298" r:id="rId28"/>
    <p:sldId id="299" r:id="rId29"/>
    <p:sldId id="344" r:id="rId30"/>
    <p:sldId id="312" r:id="rId31"/>
    <p:sldId id="345" r:id="rId32"/>
    <p:sldId id="315" r:id="rId33"/>
    <p:sldId id="338" r:id="rId34"/>
    <p:sldId id="339" r:id="rId35"/>
    <p:sldId id="314" r:id="rId36"/>
    <p:sldId id="316" r:id="rId37"/>
    <p:sldId id="317" r:id="rId38"/>
    <p:sldId id="318" r:id="rId39"/>
    <p:sldId id="346" r:id="rId4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242"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xechead St John EV and St Nicolas" userId="49931485-e21e-435b-8520-c5d22e2cfbfb" providerId="ADAL" clId="{A3DE33D1-9501-4DA6-8818-FAE8DDB5C15D}"/>
    <pc:docChg chg="modSld">
      <pc:chgData name="Exechead St John EV and St Nicolas" userId="49931485-e21e-435b-8520-c5d22e2cfbfb" providerId="ADAL" clId="{A3DE33D1-9501-4DA6-8818-FAE8DDB5C15D}" dt="2026-04-20T12:56:12.078" v="24" actId="20577"/>
      <pc:docMkLst>
        <pc:docMk/>
      </pc:docMkLst>
      <pc:sldChg chg="modSp mod">
        <pc:chgData name="Exechead St John EV and St Nicolas" userId="49931485-e21e-435b-8520-c5d22e2cfbfb" providerId="ADAL" clId="{A3DE33D1-9501-4DA6-8818-FAE8DDB5C15D}" dt="2026-04-20T12:56:12.078" v="24" actId="20577"/>
        <pc:sldMkLst>
          <pc:docMk/>
          <pc:sldMk cId="677003501" sldId="317"/>
        </pc:sldMkLst>
        <pc:spChg chg="mod">
          <ac:chgData name="Exechead St John EV and St Nicolas" userId="49931485-e21e-435b-8520-c5d22e2cfbfb" providerId="ADAL" clId="{A3DE33D1-9501-4DA6-8818-FAE8DDB5C15D}" dt="2026-04-20T12:56:12.078" v="24" actId="20577"/>
          <ac:spMkLst>
            <pc:docMk/>
            <pc:sldMk cId="677003501" sldId="317"/>
            <ac:spMk id="3" creationId="{00000000-0000-0000-0000-000000000000}"/>
          </ac:spMkLst>
        </pc:spChg>
      </pc:sldChg>
    </pc:docChg>
  </pc:docChgLst>
  <pc:docChgLst>
    <pc:chgData name="Exechead St John EV and St Nicolas" userId="49931485-e21e-435b-8520-c5d22e2cfbfb" providerId="ADAL" clId="{41D0FE31-976C-4288-870B-A90DCC000C65}"/>
    <pc:docChg chg="modSld">
      <pc:chgData name="Exechead St John EV and St Nicolas" userId="49931485-e21e-435b-8520-c5d22e2cfbfb" providerId="ADAL" clId="{41D0FE31-976C-4288-870B-A90DCC000C65}" dt="2026-04-23T13:42:31.059" v="20" actId="20577"/>
      <pc:docMkLst>
        <pc:docMk/>
      </pc:docMkLst>
      <pc:sldChg chg="modSp mod">
        <pc:chgData name="Exechead St John EV and St Nicolas" userId="49931485-e21e-435b-8520-c5d22e2cfbfb" providerId="ADAL" clId="{41D0FE31-976C-4288-870B-A90DCC000C65}" dt="2026-04-23T13:42:31.059" v="20" actId="20577"/>
        <pc:sldMkLst>
          <pc:docMk/>
          <pc:sldMk cId="93690273" sldId="256"/>
        </pc:sldMkLst>
        <pc:spChg chg="mod">
          <ac:chgData name="Exechead St John EV and St Nicolas" userId="49931485-e21e-435b-8520-c5d22e2cfbfb" providerId="ADAL" clId="{41D0FE31-976C-4288-870B-A90DCC000C65}" dt="2026-04-23T13:42:31.059" v="20" actId="20577"/>
          <ac:spMkLst>
            <pc:docMk/>
            <pc:sldMk cId="93690273" sldId="256"/>
            <ac:spMk id="3"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BAD228CE-68F9-457A-B83D-BA063D0B5E69}" type="datetimeFigureOut">
              <a:rPr lang="en-GB" smtClean="0"/>
              <a:t>23/04/2026</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48A9848F-1FFD-4AE7-924F-C5D4294D0C63}" type="slidenum">
              <a:rPr lang="en-GB" smtClean="0"/>
              <a:t>‹#›</a:t>
            </a:fld>
            <a:endParaRPr lang="en-GB"/>
          </a:p>
        </p:txBody>
      </p:sp>
    </p:spTree>
    <p:extLst>
      <p:ext uri="{BB962C8B-B14F-4D97-AF65-F5344CB8AC3E}">
        <p14:creationId xmlns:p14="http://schemas.microsoft.com/office/powerpoint/2010/main" val="2574076594"/>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B7B323DC-BFDB-4B1F-969A-2870A50408DE}" type="datetimeFigureOut">
              <a:rPr lang="en-GB" smtClean="0"/>
              <a:t>23/04/2026</a:t>
            </a:fld>
            <a:endParaRPr lang="en-GB"/>
          </a:p>
        </p:txBody>
      </p:sp>
      <p:sp>
        <p:nvSpPr>
          <p:cNvPr id="8" name="Slide Number Placeholder 7"/>
          <p:cNvSpPr>
            <a:spLocks noGrp="1"/>
          </p:cNvSpPr>
          <p:nvPr>
            <p:ph type="sldNum" sz="quarter" idx="11"/>
          </p:nvPr>
        </p:nvSpPr>
        <p:spPr/>
        <p:txBody>
          <a:bodyPr/>
          <a:lstStyle/>
          <a:p>
            <a:fld id="{75775808-4E95-4ED0-A71F-94B988100FD1}" type="slidenum">
              <a:rPr lang="en-GB" smtClean="0"/>
              <a:t>‹#›</a:t>
            </a:fld>
            <a:endParaRPr lang="en-GB"/>
          </a:p>
        </p:txBody>
      </p:sp>
      <p:sp>
        <p:nvSpPr>
          <p:cNvPr id="9" name="Footer Placeholder 8"/>
          <p:cNvSpPr>
            <a:spLocks noGrp="1"/>
          </p:cNvSpPr>
          <p:nvPr>
            <p:ph type="ftr" sz="quarter" idx="12"/>
          </p:nvPr>
        </p:nvSpPr>
        <p:spPr/>
        <p:txBody>
          <a:bodyPr/>
          <a:lstStyle/>
          <a:p>
            <a:endParaRPr lang="en-GB"/>
          </a:p>
        </p:txBody>
      </p:sp>
    </p:spTree>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B323DC-BFDB-4B1F-969A-2870A50408DE}"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775808-4E95-4ED0-A71F-94B988100FD1}" type="slidenum">
              <a:rPr lang="en-GB" smtClean="0"/>
              <a:t>‹#›</a:t>
            </a:fld>
            <a:endParaRPr lang="en-GB"/>
          </a:p>
        </p:txBody>
      </p:sp>
    </p:spTree>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B323DC-BFDB-4B1F-969A-2870A50408DE}"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775808-4E95-4ED0-A71F-94B988100FD1}" type="slidenum">
              <a:rPr lang="en-GB" smtClean="0"/>
              <a:t>‹#›</a:t>
            </a:fld>
            <a:endParaRPr lang="en-GB"/>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B323DC-BFDB-4B1F-969A-2870A50408DE}"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775808-4E95-4ED0-A71F-94B988100FD1}" type="slidenum">
              <a:rPr lang="en-GB" smtClean="0"/>
              <a:t>‹#›</a:t>
            </a:fld>
            <a:endParaRPr lang="en-GB"/>
          </a:p>
        </p:txBody>
      </p:sp>
      <p:sp>
        <p:nvSpPr>
          <p:cNvPr id="9" name="Content Placeholder 8"/>
          <p:cNvSpPr>
            <a:spLocks noGrp="1"/>
          </p:cNvSpPr>
          <p:nvPr>
            <p:ph sz="quarter" idx="13"/>
          </p:nvPr>
        </p:nvSpPr>
        <p:spPr>
          <a:xfrm>
            <a:off x="365760" y="1600200"/>
            <a:ext cx="4041648" cy="45262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B7B323DC-BFDB-4B1F-969A-2870A50408DE}" type="datetimeFigureOut">
              <a:rPr lang="en-GB" smtClean="0"/>
              <a:t>23/04/2026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5775808-4E95-4ED0-A71F-94B988100FD1}" type="slidenum">
              <a:rPr lang="en-GB" smtClean="0"/>
              <a:t>‹#›</a:t>
            </a:fld>
            <a:endParaRPr lang="en-GB"/>
          </a:p>
        </p:txBody>
      </p:sp>
      <p:sp>
        <p:nvSpPr>
          <p:cNvPr id="11" name="Content Placeholder 10"/>
          <p:cNvSpPr>
            <a:spLocks noGrp="1"/>
          </p:cNvSpPr>
          <p:nvPr>
            <p:ph sz="quarter" idx="13"/>
          </p:nvPr>
        </p:nvSpPr>
        <p:spPr>
          <a:xfrm>
            <a:off x="457200" y="2212848"/>
            <a:ext cx="4041648" cy="39136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7B323DC-BFDB-4B1F-969A-2870A50408DE}" type="datetimeFigureOut">
              <a:rPr lang="en-GB" smtClean="0"/>
              <a:t>23/04/2026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5775808-4E95-4ED0-A71F-94B988100FD1}" type="slidenum">
              <a:rPr lang="en-GB" smtClean="0"/>
              <a:t>‹#›</a:t>
            </a:fld>
            <a:endParaRPr lang="en-GB"/>
          </a:p>
        </p:txBody>
      </p:sp>
    </p:spTree>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B323DC-BFDB-4B1F-969A-2870A50408DE}" type="datetimeFigureOut">
              <a:rPr lang="en-GB" smtClean="0"/>
              <a:t>23/04/2026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5775808-4E95-4ED0-A71F-94B988100FD1}" type="slidenum">
              <a:rPr lang="en-GB" smtClean="0"/>
              <a:t>‹#›</a:t>
            </a:fld>
            <a:endParaRPr lang="en-GB"/>
          </a:p>
        </p:txBody>
      </p:sp>
    </p:spTree>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B323DC-BFDB-4B1F-969A-2870A50408DE}"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775808-4E95-4ED0-A71F-94B988100FD1}" type="slidenum">
              <a:rPr lang="en-GB" smtClean="0"/>
              <a:t>‹#›</a:t>
            </a:fld>
            <a:endParaRPr lang="en-GB"/>
          </a:p>
        </p:txBody>
      </p:sp>
    </p:spTree>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B323DC-BFDB-4B1F-969A-2870A50408DE}" type="datetimeFigureOut">
              <a:rPr lang="en-GB" smtClean="0"/>
              <a:t>23/04/2026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5775808-4E95-4ED0-A71F-94B988100FD1}" type="slidenum">
              <a:rPr lang="en-GB" smtClean="0"/>
              <a:t>‹#›</a:t>
            </a:fld>
            <a:endParaRPr lang="en-GB"/>
          </a:p>
        </p:txBody>
      </p:sp>
    </p:spTree>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B323DC-BFDB-4B1F-969A-2870A50408DE}"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775808-4E95-4ED0-A71F-94B988100FD1}" type="slidenum">
              <a:rPr lang="en-GB" smtClean="0"/>
              <a:t>‹#›</a:t>
            </a:fld>
            <a:endParaRPr lang="en-GB"/>
          </a:p>
        </p:txBody>
      </p:sp>
    </p:spTree>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7B323DC-BFDB-4B1F-969A-2870A50408DE}" type="datetimeFigureOut">
              <a:rPr lang="en-GB" smtClean="0"/>
              <a:t>23/04/2026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5775808-4E95-4ED0-A71F-94B988100FD1}" type="slidenum">
              <a:rPr lang="en-GB" smtClean="0"/>
              <a:t>‹#›</a:t>
            </a:fld>
            <a:endParaRPr lang="en-GB"/>
          </a:p>
        </p:txBody>
      </p:sp>
    </p:spTree>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B7B323DC-BFDB-4B1F-969A-2870A50408DE}" type="datetimeFigureOut">
              <a:rPr lang="en-GB" smtClean="0"/>
              <a:t>23/04/2026</a:t>
            </a:fld>
            <a:endParaRPr lang="en-GB"/>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GB"/>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75775808-4E95-4ED0-A71F-94B988100FD1}" type="slidenum">
              <a:rPr lang="en-GB" smtClean="0"/>
              <a:t>‹#›</a:t>
            </a:fld>
            <a:endParaRPr lang="en-GB"/>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ransition spd="slow">
    <p:fade/>
  </p:transition>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www.gov.uk/government/publications/special-educational-needssen-code-of-practice"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style>
          <a:lnRef idx="3">
            <a:schemeClr val="lt1"/>
          </a:lnRef>
          <a:fillRef idx="1">
            <a:schemeClr val="accent4"/>
          </a:fillRef>
          <a:effectRef idx="1">
            <a:schemeClr val="accent4"/>
          </a:effectRef>
          <a:fontRef idx="minor">
            <a:schemeClr val="lt1"/>
          </a:fontRef>
        </p:style>
        <p:txBody>
          <a:bodyPr>
            <a:normAutofit/>
          </a:bodyPr>
          <a:lstStyle/>
          <a:p>
            <a:r>
              <a:rPr lang="en-GB" dirty="0"/>
              <a:t>SATs</a:t>
            </a:r>
            <a:br>
              <a:rPr lang="en-GB" dirty="0"/>
            </a:br>
            <a:r>
              <a:rPr lang="en-GB" dirty="0"/>
              <a:t> Information Evening</a:t>
            </a:r>
          </a:p>
        </p:txBody>
      </p:sp>
      <p:sp>
        <p:nvSpPr>
          <p:cNvPr id="3" name="Subtitle 2"/>
          <p:cNvSpPr>
            <a:spLocks noGrp="1"/>
          </p:cNvSpPr>
          <p:nvPr>
            <p:ph type="subTitle" idx="1"/>
          </p:nvPr>
        </p:nvSpPr>
        <p:spPr/>
        <p:txBody>
          <a:bodyPr/>
          <a:lstStyle/>
          <a:p>
            <a:r>
              <a:rPr lang="en-GB" dirty="0">
                <a:solidFill>
                  <a:schemeClr val="tx1"/>
                </a:solidFill>
              </a:rPr>
              <a:t>Thursday 23</a:t>
            </a:r>
            <a:r>
              <a:rPr lang="en-GB" baseline="30000" dirty="0">
                <a:solidFill>
                  <a:schemeClr val="tx1"/>
                </a:solidFill>
              </a:rPr>
              <a:t>rd</a:t>
            </a:r>
            <a:r>
              <a:rPr lang="en-GB" dirty="0">
                <a:solidFill>
                  <a:schemeClr val="tx1"/>
                </a:solidFill>
              </a:rPr>
              <a:t> April 2026</a:t>
            </a:r>
          </a:p>
        </p:txBody>
      </p:sp>
    </p:spTree>
    <p:extLst>
      <p:ext uri="{BB962C8B-B14F-4D97-AF65-F5344CB8AC3E}">
        <p14:creationId xmlns:p14="http://schemas.microsoft.com/office/powerpoint/2010/main" val="93690273"/>
      </p:ext>
    </p:extLst>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Objectives</a:t>
            </a:r>
          </a:p>
        </p:txBody>
      </p:sp>
      <p:sp>
        <p:nvSpPr>
          <p:cNvPr id="3" name="Content Placeholder 2"/>
          <p:cNvSpPr>
            <a:spLocks noGrp="1"/>
          </p:cNvSpPr>
          <p:nvPr>
            <p:ph idx="1"/>
          </p:nvPr>
        </p:nvSpPr>
        <p:spPr/>
        <p:txBody>
          <a:bodyPr/>
          <a:lstStyle/>
          <a:p>
            <a:r>
              <a:rPr lang="en-GB" dirty="0">
                <a:solidFill>
                  <a:schemeClr val="tx1"/>
                </a:solidFill>
              </a:rPr>
              <a:t>Provide information on Year 6 SATs </a:t>
            </a:r>
          </a:p>
          <a:p>
            <a:r>
              <a:rPr lang="en-GB" dirty="0">
                <a:solidFill>
                  <a:schemeClr val="tx1"/>
                </a:solidFill>
              </a:rPr>
              <a:t>Discuss Year 6 teacher assessment</a:t>
            </a:r>
          </a:p>
          <a:p>
            <a:r>
              <a:rPr lang="en-GB" dirty="0">
                <a:solidFill>
                  <a:schemeClr val="tx1"/>
                </a:solidFill>
              </a:rPr>
              <a:t>Talk about how you can help your child achieve</a:t>
            </a:r>
          </a:p>
        </p:txBody>
      </p:sp>
    </p:spTree>
    <p:extLst>
      <p:ext uri="{BB962C8B-B14F-4D97-AF65-F5344CB8AC3E}">
        <p14:creationId xmlns:p14="http://schemas.microsoft.com/office/powerpoint/2010/main" val="826805486"/>
      </p:ext>
    </p:extLst>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8414C6-9EA6-40EE-AD42-30E779DF001A}"/>
              </a:ext>
            </a:extLst>
          </p:cNvPr>
          <p:cNvSpPr>
            <a:spLocks noGrp="1"/>
          </p:cNvSpPr>
          <p:nvPr>
            <p:ph type="title"/>
          </p:nvPr>
        </p:nvSpPr>
        <p:spPr/>
        <p:txBody>
          <a:bodyPr/>
          <a:lstStyle/>
          <a:p>
            <a:r>
              <a:rPr lang="en-GB" dirty="0"/>
              <a:t>School Vs National Results 2025</a:t>
            </a:r>
          </a:p>
        </p:txBody>
      </p:sp>
      <p:graphicFrame>
        <p:nvGraphicFramePr>
          <p:cNvPr id="4" name="Content Placeholder 3">
            <a:extLst>
              <a:ext uri="{FF2B5EF4-FFF2-40B4-BE49-F238E27FC236}">
                <a16:creationId xmlns:a16="http://schemas.microsoft.com/office/drawing/2014/main" id="{FE966C50-FEC2-4CAE-A238-2A4D1D2C5997}"/>
              </a:ext>
            </a:extLst>
          </p:cNvPr>
          <p:cNvGraphicFramePr>
            <a:graphicFrameLocks noGrp="1"/>
          </p:cNvGraphicFramePr>
          <p:nvPr>
            <p:ph idx="1"/>
            <p:extLst>
              <p:ext uri="{D42A27DB-BD31-4B8C-83A1-F6EECF244321}">
                <p14:modId xmlns:p14="http://schemas.microsoft.com/office/powerpoint/2010/main" val="2836193559"/>
              </p:ext>
            </p:extLst>
          </p:nvPr>
        </p:nvGraphicFramePr>
        <p:xfrm>
          <a:off x="179512" y="2852936"/>
          <a:ext cx="8640960" cy="2392680"/>
        </p:xfrm>
        <a:graphic>
          <a:graphicData uri="http://schemas.openxmlformats.org/drawingml/2006/table">
            <a:tbl>
              <a:tblPr firstRow="1" bandRow="1">
                <a:tableStyleId>{5C22544A-7EE6-4342-B048-85BDC9FD1C3A}</a:tableStyleId>
              </a:tblPr>
              <a:tblGrid>
                <a:gridCol w="1728192">
                  <a:extLst>
                    <a:ext uri="{9D8B030D-6E8A-4147-A177-3AD203B41FA5}">
                      <a16:colId xmlns:a16="http://schemas.microsoft.com/office/drawing/2014/main" val="877312589"/>
                    </a:ext>
                  </a:extLst>
                </a:gridCol>
                <a:gridCol w="1728192">
                  <a:extLst>
                    <a:ext uri="{9D8B030D-6E8A-4147-A177-3AD203B41FA5}">
                      <a16:colId xmlns:a16="http://schemas.microsoft.com/office/drawing/2014/main" val="4189145175"/>
                    </a:ext>
                  </a:extLst>
                </a:gridCol>
                <a:gridCol w="1728192">
                  <a:extLst>
                    <a:ext uri="{9D8B030D-6E8A-4147-A177-3AD203B41FA5}">
                      <a16:colId xmlns:a16="http://schemas.microsoft.com/office/drawing/2014/main" val="101106398"/>
                    </a:ext>
                  </a:extLst>
                </a:gridCol>
                <a:gridCol w="1728192">
                  <a:extLst>
                    <a:ext uri="{9D8B030D-6E8A-4147-A177-3AD203B41FA5}">
                      <a16:colId xmlns:a16="http://schemas.microsoft.com/office/drawing/2014/main" val="329028972"/>
                    </a:ext>
                  </a:extLst>
                </a:gridCol>
                <a:gridCol w="1728192">
                  <a:extLst>
                    <a:ext uri="{9D8B030D-6E8A-4147-A177-3AD203B41FA5}">
                      <a16:colId xmlns:a16="http://schemas.microsoft.com/office/drawing/2014/main" val="3627280446"/>
                    </a:ext>
                  </a:extLst>
                </a:gridCol>
              </a:tblGrid>
              <a:tr h="370840">
                <a:tc>
                  <a:txBody>
                    <a:bodyPr/>
                    <a:lstStyle/>
                    <a:p>
                      <a:pPr algn="ctr"/>
                      <a:endParaRPr lang="en-GB" dirty="0"/>
                    </a:p>
                  </a:txBody>
                  <a:tcPr/>
                </a:tc>
                <a:tc>
                  <a:txBody>
                    <a:bodyPr/>
                    <a:lstStyle/>
                    <a:p>
                      <a:pPr algn="ctr"/>
                      <a:r>
                        <a:rPr lang="en-GB" dirty="0"/>
                        <a:t>School (expected)</a:t>
                      </a:r>
                    </a:p>
                  </a:txBody>
                  <a:tcPr/>
                </a:tc>
                <a:tc>
                  <a:txBody>
                    <a:bodyPr/>
                    <a:lstStyle/>
                    <a:p>
                      <a:pPr algn="ctr"/>
                      <a:r>
                        <a:rPr lang="en-GB" dirty="0"/>
                        <a:t>National (expected)</a:t>
                      </a:r>
                    </a:p>
                  </a:txBody>
                  <a:tcPr/>
                </a:tc>
                <a:tc>
                  <a:txBody>
                    <a:bodyPr/>
                    <a:lstStyle/>
                    <a:p>
                      <a:pPr algn="ctr"/>
                      <a:r>
                        <a:rPr lang="en-GB" dirty="0"/>
                        <a:t>School (greater depth)</a:t>
                      </a:r>
                    </a:p>
                  </a:txBody>
                  <a:tcPr/>
                </a:tc>
                <a:tc>
                  <a:txBody>
                    <a:bodyPr/>
                    <a:lstStyle/>
                    <a:p>
                      <a:pPr algn="ctr"/>
                      <a:r>
                        <a:rPr lang="en-GB" dirty="0"/>
                        <a:t>National (greater depth)</a:t>
                      </a:r>
                    </a:p>
                  </a:txBody>
                  <a:tcPr/>
                </a:tc>
                <a:extLst>
                  <a:ext uri="{0D108BD9-81ED-4DB2-BD59-A6C34878D82A}">
                    <a16:rowId xmlns:a16="http://schemas.microsoft.com/office/drawing/2014/main" val="847496980"/>
                  </a:ext>
                </a:extLst>
              </a:tr>
              <a:tr h="370840">
                <a:tc>
                  <a:txBody>
                    <a:bodyPr/>
                    <a:lstStyle/>
                    <a:p>
                      <a:pPr algn="ctr"/>
                      <a:r>
                        <a:rPr lang="en-GB" dirty="0"/>
                        <a:t>Reading (Test)</a:t>
                      </a:r>
                    </a:p>
                  </a:txBody>
                  <a:tcPr/>
                </a:tc>
                <a:tc>
                  <a:txBody>
                    <a:bodyPr/>
                    <a:lstStyle/>
                    <a:p>
                      <a:pPr algn="ctr"/>
                      <a:r>
                        <a:rPr lang="en-GB" dirty="0"/>
                        <a:t>83%</a:t>
                      </a:r>
                    </a:p>
                  </a:txBody>
                  <a:tcPr/>
                </a:tc>
                <a:tc>
                  <a:txBody>
                    <a:bodyPr/>
                    <a:lstStyle/>
                    <a:p>
                      <a:pPr algn="ctr"/>
                      <a:r>
                        <a:rPr lang="en-GB" dirty="0"/>
                        <a:t>75%</a:t>
                      </a:r>
                    </a:p>
                  </a:txBody>
                  <a:tcPr/>
                </a:tc>
                <a:tc>
                  <a:txBody>
                    <a:bodyPr/>
                    <a:lstStyle/>
                    <a:p>
                      <a:pPr algn="ctr"/>
                      <a:r>
                        <a:rPr lang="en-GB" dirty="0"/>
                        <a:t>43%</a:t>
                      </a:r>
                    </a:p>
                  </a:txBody>
                  <a:tcPr/>
                </a:tc>
                <a:tc>
                  <a:txBody>
                    <a:bodyPr/>
                    <a:lstStyle/>
                    <a:p>
                      <a:pPr algn="ctr"/>
                      <a:r>
                        <a:rPr lang="en-GB" dirty="0"/>
                        <a:t>34%</a:t>
                      </a:r>
                    </a:p>
                  </a:txBody>
                  <a:tcPr/>
                </a:tc>
                <a:extLst>
                  <a:ext uri="{0D108BD9-81ED-4DB2-BD59-A6C34878D82A}">
                    <a16:rowId xmlns:a16="http://schemas.microsoft.com/office/drawing/2014/main" val="409195098"/>
                  </a:ext>
                </a:extLst>
              </a:tr>
              <a:tr h="370840">
                <a:tc>
                  <a:txBody>
                    <a:bodyPr/>
                    <a:lstStyle/>
                    <a:p>
                      <a:pPr algn="ctr"/>
                      <a:r>
                        <a:rPr lang="en-GB" dirty="0"/>
                        <a:t>Grammar (Test)</a:t>
                      </a:r>
                    </a:p>
                  </a:txBody>
                  <a:tcPr/>
                </a:tc>
                <a:tc>
                  <a:txBody>
                    <a:bodyPr/>
                    <a:lstStyle/>
                    <a:p>
                      <a:pPr algn="ctr"/>
                      <a:r>
                        <a:rPr lang="en-GB" dirty="0"/>
                        <a:t>74%</a:t>
                      </a:r>
                    </a:p>
                  </a:txBody>
                  <a:tcPr/>
                </a:tc>
                <a:tc>
                  <a:txBody>
                    <a:bodyPr/>
                    <a:lstStyle/>
                    <a:p>
                      <a:pPr algn="ctr"/>
                      <a:r>
                        <a:rPr lang="en-GB" dirty="0"/>
                        <a:t>73%</a:t>
                      </a:r>
                    </a:p>
                  </a:txBody>
                  <a:tcPr/>
                </a:tc>
                <a:tc>
                  <a:txBody>
                    <a:bodyPr/>
                    <a:lstStyle/>
                    <a:p>
                      <a:pPr algn="ctr"/>
                      <a:r>
                        <a:rPr lang="en-GB" dirty="0"/>
                        <a:t>28%</a:t>
                      </a:r>
                    </a:p>
                  </a:txBody>
                  <a:tcPr/>
                </a:tc>
                <a:tc>
                  <a:txBody>
                    <a:bodyPr/>
                    <a:lstStyle/>
                    <a:p>
                      <a:pPr algn="ctr"/>
                      <a:r>
                        <a:rPr lang="en-GB" dirty="0"/>
                        <a:t>29%</a:t>
                      </a:r>
                    </a:p>
                  </a:txBody>
                  <a:tcPr/>
                </a:tc>
                <a:extLst>
                  <a:ext uri="{0D108BD9-81ED-4DB2-BD59-A6C34878D82A}">
                    <a16:rowId xmlns:a16="http://schemas.microsoft.com/office/drawing/2014/main" val="625811093"/>
                  </a:ext>
                </a:extLst>
              </a:tr>
              <a:tr h="370840">
                <a:tc>
                  <a:txBody>
                    <a:bodyPr/>
                    <a:lstStyle/>
                    <a:p>
                      <a:pPr algn="ctr"/>
                      <a:r>
                        <a:rPr lang="en-GB" dirty="0"/>
                        <a:t>Maths (Test)</a:t>
                      </a:r>
                    </a:p>
                  </a:txBody>
                  <a:tcPr/>
                </a:tc>
                <a:tc>
                  <a:txBody>
                    <a:bodyPr/>
                    <a:lstStyle/>
                    <a:p>
                      <a:pPr algn="ctr"/>
                      <a:r>
                        <a:rPr lang="en-GB" dirty="0"/>
                        <a:t>69%</a:t>
                      </a:r>
                    </a:p>
                  </a:txBody>
                  <a:tcPr/>
                </a:tc>
                <a:tc>
                  <a:txBody>
                    <a:bodyPr/>
                    <a:lstStyle/>
                    <a:p>
                      <a:pPr algn="ctr"/>
                      <a:r>
                        <a:rPr lang="en-GB" dirty="0"/>
                        <a:t>74%</a:t>
                      </a:r>
                    </a:p>
                  </a:txBody>
                  <a:tcPr/>
                </a:tc>
                <a:tc>
                  <a:txBody>
                    <a:bodyPr/>
                    <a:lstStyle/>
                    <a:p>
                      <a:pPr algn="ctr"/>
                      <a:r>
                        <a:rPr lang="en-GB" dirty="0"/>
                        <a:t>40%</a:t>
                      </a:r>
                    </a:p>
                  </a:txBody>
                  <a:tcPr/>
                </a:tc>
                <a:tc>
                  <a:txBody>
                    <a:bodyPr/>
                    <a:lstStyle/>
                    <a:p>
                      <a:pPr algn="ctr"/>
                      <a:r>
                        <a:rPr lang="en-GB" dirty="0"/>
                        <a:t>26%</a:t>
                      </a:r>
                    </a:p>
                  </a:txBody>
                  <a:tcPr/>
                </a:tc>
                <a:extLst>
                  <a:ext uri="{0D108BD9-81ED-4DB2-BD59-A6C34878D82A}">
                    <a16:rowId xmlns:a16="http://schemas.microsoft.com/office/drawing/2014/main" val="133038970"/>
                  </a:ext>
                </a:extLst>
              </a:tr>
              <a:tr h="370840">
                <a:tc>
                  <a:txBody>
                    <a:bodyPr/>
                    <a:lstStyle/>
                    <a:p>
                      <a:pPr algn="ctr"/>
                      <a:r>
                        <a:rPr lang="en-GB" dirty="0"/>
                        <a:t>Writing (teacher assessment)</a:t>
                      </a:r>
                    </a:p>
                  </a:txBody>
                  <a:tcPr/>
                </a:tc>
                <a:tc>
                  <a:txBody>
                    <a:bodyPr/>
                    <a:lstStyle/>
                    <a:p>
                      <a:pPr algn="ctr"/>
                      <a:r>
                        <a:rPr lang="en-GB" dirty="0"/>
                        <a:t>55%</a:t>
                      </a:r>
                    </a:p>
                  </a:txBody>
                  <a:tcPr/>
                </a:tc>
                <a:tc>
                  <a:txBody>
                    <a:bodyPr/>
                    <a:lstStyle/>
                    <a:p>
                      <a:pPr algn="ctr"/>
                      <a:r>
                        <a:rPr lang="en-GB" dirty="0"/>
                        <a:t>72%</a:t>
                      </a:r>
                    </a:p>
                  </a:txBody>
                  <a:tcPr/>
                </a:tc>
                <a:tc>
                  <a:txBody>
                    <a:bodyPr/>
                    <a:lstStyle/>
                    <a:p>
                      <a:pPr algn="ctr"/>
                      <a:r>
                        <a:rPr lang="en-GB" dirty="0"/>
                        <a:t>0%</a:t>
                      </a:r>
                    </a:p>
                  </a:txBody>
                  <a:tcPr/>
                </a:tc>
                <a:tc>
                  <a:txBody>
                    <a:bodyPr/>
                    <a:lstStyle/>
                    <a:p>
                      <a:pPr algn="ctr"/>
                      <a:r>
                        <a:rPr lang="en-GB" dirty="0"/>
                        <a:t>13%</a:t>
                      </a:r>
                    </a:p>
                  </a:txBody>
                  <a:tcPr/>
                </a:tc>
                <a:extLst>
                  <a:ext uri="{0D108BD9-81ED-4DB2-BD59-A6C34878D82A}">
                    <a16:rowId xmlns:a16="http://schemas.microsoft.com/office/drawing/2014/main" val="1407106508"/>
                  </a:ext>
                </a:extLst>
              </a:tr>
            </a:tbl>
          </a:graphicData>
        </a:graphic>
      </p:graphicFrame>
    </p:spTree>
    <p:extLst>
      <p:ext uri="{BB962C8B-B14F-4D97-AF65-F5344CB8AC3E}">
        <p14:creationId xmlns:p14="http://schemas.microsoft.com/office/powerpoint/2010/main" val="2688372764"/>
      </p:ext>
    </p:extLst>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SATs timetable 2026</a:t>
            </a:r>
          </a:p>
        </p:txBody>
      </p:sp>
      <p:pic>
        <p:nvPicPr>
          <p:cNvPr id="5" name="Picture 4">
            <a:extLst>
              <a:ext uri="{FF2B5EF4-FFF2-40B4-BE49-F238E27FC236}">
                <a16:creationId xmlns:a16="http://schemas.microsoft.com/office/drawing/2014/main" id="{DB65F3F4-3AD4-8FC0-5703-4A59244BB049}"/>
              </a:ext>
            </a:extLst>
          </p:cNvPr>
          <p:cNvPicPr>
            <a:picLocks noChangeAspect="1"/>
          </p:cNvPicPr>
          <p:nvPr/>
        </p:nvPicPr>
        <p:blipFill>
          <a:blip r:embed="rId2"/>
          <a:stretch>
            <a:fillRect/>
          </a:stretch>
        </p:blipFill>
        <p:spPr>
          <a:xfrm>
            <a:off x="804336" y="2190577"/>
            <a:ext cx="7535327" cy="2476846"/>
          </a:xfrm>
          <a:prstGeom prst="rect">
            <a:avLst/>
          </a:prstGeom>
        </p:spPr>
      </p:pic>
    </p:spTree>
    <p:extLst>
      <p:ext uri="{BB962C8B-B14F-4D97-AF65-F5344CB8AC3E}">
        <p14:creationId xmlns:p14="http://schemas.microsoft.com/office/powerpoint/2010/main" val="1513271249"/>
      </p:ext>
    </p:extLst>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Reading</a:t>
            </a:r>
            <a:endParaRPr lang="en-GB" dirty="0"/>
          </a:p>
        </p:txBody>
      </p:sp>
      <p:sp>
        <p:nvSpPr>
          <p:cNvPr id="3" name="Content Placeholder 2"/>
          <p:cNvSpPr>
            <a:spLocks noGrp="1"/>
          </p:cNvSpPr>
          <p:nvPr>
            <p:ph idx="1"/>
          </p:nvPr>
        </p:nvSpPr>
        <p:spPr/>
        <p:txBody>
          <a:bodyPr>
            <a:normAutofit/>
          </a:bodyPr>
          <a:lstStyle/>
          <a:p>
            <a:r>
              <a:rPr lang="en-GB" dirty="0">
                <a:solidFill>
                  <a:schemeClr val="tx1"/>
                </a:solidFill>
              </a:rPr>
              <a:t>Teacher assessment only for those working below the standard of the tests.</a:t>
            </a:r>
          </a:p>
          <a:p>
            <a:r>
              <a:rPr lang="en-GB" dirty="0">
                <a:solidFill>
                  <a:schemeClr val="tx1"/>
                </a:solidFill>
              </a:rPr>
              <a:t>Children working below the standard and not able to access the tests</a:t>
            </a:r>
          </a:p>
          <a:p>
            <a:endParaRPr lang="en-GB" dirty="0">
              <a:solidFill>
                <a:schemeClr val="tx1"/>
              </a:solidFill>
            </a:endParaRPr>
          </a:p>
          <a:p>
            <a:r>
              <a:rPr lang="en-GB" dirty="0">
                <a:solidFill>
                  <a:schemeClr val="tx1"/>
                </a:solidFill>
              </a:rPr>
              <a:t>Reading Test</a:t>
            </a:r>
          </a:p>
          <a:p>
            <a:r>
              <a:rPr lang="en-GB" dirty="0">
                <a:solidFill>
                  <a:schemeClr val="tx1"/>
                </a:solidFill>
              </a:rPr>
              <a:t>1 Hour</a:t>
            </a:r>
          </a:p>
          <a:p>
            <a:r>
              <a:rPr lang="en-GB" dirty="0">
                <a:solidFill>
                  <a:schemeClr val="tx1"/>
                </a:solidFill>
              </a:rPr>
              <a:t>Reading booklet and answer booklet</a:t>
            </a:r>
          </a:p>
          <a:p>
            <a:r>
              <a:rPr lang="en-GB" dirty="0">
                <a:solidFill>
                  <a:schemeClr val="tx1"/>
                </a:solidFill>
              </a:rPr>
              <a:t>50 marks available</a:t>
            </a:r>
          </a:p>
          <a:p>
            <a:endParaRPr lang="en-GB" dirty="0">
              <a:solidFill>
                <a:schemeClr val="tx1"/>
              </a:solidFill>
            </a:endParaRPr>
          </a:p>
        </p:txBody>
      </p:sp>
    </p:spTree>
    <p:extLst>
      <p:ext uri="{BB962C8B-B14F-4D97-AF65-F5344CB8AC3E}">
        <p14:creationId xmlns:p14="http://schemas.microsoft.com/office/powerpoint/2010/main" val="1017568626"/>
      </p:ext>
    </p:extLst>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sp>
        <p:nvSpPr>
          <p:cNvPr id="3" name="Content Placeholder 2"/>
          <p:cNvSpPr>
            <a:spLocks noGrp="1"/>
          </p:cNvSpPr>
          <p:nvPr>
            <p:ph idx="1"/>
          </p:nvPr>
        </p:nvSpPr>
        <p:spPr/>
        <p:txBody>
          <a:bodyPr/>
          <a:lstStyle/>
          <a:p>
            <a:r>
              <a:rPr lang="en-GB" dirty="0">
                <a:solidFill>
                  <a:schemeClr val="tx1"/>
                </a:solidFill>
              </a:rPr>
              <a:t>Range of </a:t>
            </a:r>
            <a:r>
              <a:rPr lang="en-GB">
                <a:solidFill>
                  <a:schemeClr val="tx1"/>
                </a:solidFill>
              </a:rPr>
              <a:t>scale scores:</a:t>
            </a:r>
            <a:endParaRPr lang="en-GB" dirty="0">
              <a:solidFill>
                <a:schemeClr val="tx1"/>
              </a:solidFill>
            </a:endParaRPr>
          </a:p>
          <a:p>
            <a:endParaRPr lang="en-GB" dirty="0">
              <a:solidFill>
                <a:schemeClr val="tx1"/>
              </a:solidFill>
            </a:endParaRPr>
          </a:p>
          <a:p>
            <a:r>
              <a:rPr lang="en-GB" dirty="0">
                <a:solidFill>
                  <a:schemeClr val="tx1"/>
                </a:solidFill>
              </a:rPr>
              <a:t>3 marks: 80</a:t>
            </a:r>
          </a:p>
          <a:p>
            <a:r>
              <a:rPr lang="en-GB" dirty="0">
                <a:solidFill>
                  <a:schemeClr val="tx1"/>
                </a:solidFill>
              </a:rPr>
              <a:t>15 marks: 90</a:t>
            </a:r>
          </a:p>
          <a:p>
            <a:r>
              <a:rPr lang="en-GB" dirty="0">
                <a:solidFill>
                  <a:schemeClr val="tx1"/>
                </a:solidFill>
              </a:rPr>
              <a:t>29 marks: 100 (expected standard)</a:t>
            </a:r>
          </a:p>
          <a:p>
            <a:r>
              <a:rPr lang="en-GB" dirty="0">
                <a:solidFill>
                  <a:schemeClr val="tx1"/>
                </a:solidFill>
              </a:rPr>
              <a:t>41 marks: 110 (high score)</a:t>
            </a:r>
          </a:p>
        </p:txBody>
      </p:sp>
    </p:spTree>
    <p:extLst>
      <p:ext uri="{BB962C8B-B14F-4D97-AF65-F5344CB8AC3E}">
        <p14:creationId xmlns:p14="http://schemas.microsoft.com/office/powerpoint/2010/main" val="2929568969"/>
      </p:ext>
    </p:extLst>
  </p:cSld>
  <p:clrMapOvr>
    <a:masterClrMapping/>
  </p:clrMapOvr>
  <p:transition spd="slow">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71082" y="116632"/>
            <a:ext cx="5033166" cy="67324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43198785"/>
      </p:ext>
    </p:extLst>
  </p:cSld>
  <p:clrMapOvr>
    <a:masterClrMapping/>
  </p:clrMapOvr>
  <p:transition spd="slow">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38338" y="61913"/>
            <a:ext cx="5267325" cy="6734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8291612"/>
      </p:ext>
    </p:extLst>
  </p:cSld>
  <p:clrMapOvr>
    <a:masterClrMapping/>
  </p:clrMapOvr>
  <p:transition spd="slow">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3100" y="271463"/>
            <a:ext cx="5257800" cy="6315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6004845"/>
      </p:ext>
    </p:extLst>
  </p:cSld>
  <p:clrMapOvr>
    <a:masterClrMapping/>
  </p:clrMapOvr>
  <p:transition spd="slow">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Grammar, punctuation and spelling</a:t>
            </a:r>
          </a:p>
        </p:txBody>
      </p:sp>
      <p:sp>
        <p:nvSpPr>
          <p:cNvPr id="3" name="Content Placeholder 2"/>
          <p:cNvSpPr>
            <a:spLocks noGrp="1"/>
          </p:cNvSpPr>
          <p:nvPr>
            <p:ph idx="1"/>
          </p:nvPr>
        </p:nvSpPr>
        <p:spPr/>
        <p:txBody>
          <a:bodyPr/>
          <a:lstStyle/>
          <a:p>
            <a:r>
              <a:rPr lang="en-GB" dirty="0">
                <a:solidFill>
                  <a:schemeClr val="tx1"/>
                </a:solidFill>
              </a:rPr>
              <a:t>Only assessed through a test</a:t>
            </a:r>
          </a:p>
          <a:p>
            <a:r>
              <a:rPr lang="en-GB" dirty="0">
                <a:solidFill>
                  <a:schemeClr val="tx1"/>
                </a:solidFill>
              </a:rPr>
              <a:t>2 Papers</a:t>
            </a:r>
          </a:p>
          <a:p>
            <a:r>
              <a:rPr lang="en-GB" dirty="0">
                <a:solidFill>
                  <a:schemeClr val="tx1"/>
                </a:solidFill>
              </a:rPr>
              <a:t>Paper 1: Grammar, punctuation and vocabulary</a:t>
            </a:r>
          </a:p>
          <a:p>
            <a:r>
              <a:rPr lang="en-GB" dirty="0">
                <a:solidFill>
                  <a:schemeClr val="tx1"/>
                </a:solidFill>
              </a:rPr>
              <a:t>45 minutes</a:t>
            </a:r>
          </a:p>
          <a:p>
            <a:r>
              <a:rPr lang="en-GB" dirty="0">
                <a:solidFill>
                  <a:schemeClr val="tx1"/>
                </a:solidFill>
              </a:rPr>
              <a:t>50 marks</a:t>
            </a:r>
          </a:p>
          <a:p>
            <a:r>
              <a:rPr lang="en-GB" dirty="0">
                <a:solidFill>
                  <a:schemeClr val="tx1"/>
                </a:solidFill>
              </a:rPr>
              <a:t>Most questions require multiple choice, single word or sentence answers</a:t>
            </a:r>
          </a:p>
          <a:p>
            <a:r>
              <a:rPr lang="en-GB" dirty="0">
                <a:solidFill>
                  <a:schemeClr val="tx1"/>
                </a:solidFill>
              </a:rPr>
              <a:t>Importance of accuracy</a:t>
            </a:r>
          </a:p>
          <a:p>
            <a:endParaRPr lang="en-GB" dirty="0"/>
          </a:p>
        </p:txBody>
      </p:sp>
    </p:spTree>
    <p:extLst>
      <p:ext uri="{BB962C8B-B14F-4D97-AF65-F5344CB8AC3E}">
        <p14:creationId xmlns:p14="http://schemas.microsoft.com/office/powerpoint/2010/main" val="2782239405"/>
      </p:ext>
    </p:extLst>
  </p:cSld>
  <p:clrMapOvr>
    <a:masterClrMapping/>
  </p:clrMapOvr>
  <p:transition spd="slow">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Grammar, Punctuation and Spelling</a:t>
            </a:r>
          </a:p>
        </p:txBody>
      </p:sp>
      <p:sp>
        <p:nvSpPr>
          <p:cNvPr id="3" name="Content Placeholder 2"/>
          <p:cNvSpPr>
            <a:spLocks noGrp="1"/>
          </p:cNvSpPr>
          <p:nvPr>
            <p:ph idx="1"/>
          </p:nvPr>
        </p:nvSpPr>
        <p:spPr/>
        <p:txBody>
          <a:bodyPr/>
          <a:lstStyle/>
          <a:p>
            <a:r>
              <a:rPr lang="en-GB" dirty="0">
                <a:solidFill>
                  <a:schemeClr val="tx1"/>
                </a:solidFill>
              </a:rPr>
              <a:t>Paper 2</a:t>
            </a:r>
          </a:p>
          <a:p>
            <a:r>
              <a:rPr lang="en-GB" dirty="0">
                <a:solidFill>
                  <a:schemeClr val="tx1"/>
                </a:solidFill>
              </a:rPr>
              <a:t>Spelling Test</a:t>
            </a:r>
          </a:p>
          <a:p>
            <a:r>
              <a:rPr lang="en-GB" dirty="0">
                <a:solidFill>
                  <a:schemeClr val="tx1"/>
                </a:solidFill>
              </a:rPr>
              <a:t>20 Words</a:t>
            </a:r>
          </a:p>
          <a:p>
            <a:r>
              <a:rPr lang="en-GB" dirty="0">
                <a:solidFill>
                  <a:schemeClr val="tx1"/>
                </a:solidFill>
              </a:rPr>
              <a:t>All given with a context</a:t>
            </a:r>
          </a:p>
          <a:p>
            <a:endParaRPr lang="en-GB" dirty="0">
              <a:solidFill>
                <a:schemeClr val="tx1"/>
              </a:solidFill>
            </a:endParaRPr>
          </a:p>
          <a:p>
            <a:r>
              <a:rPr lang="en-GB" dirty="0">
                <a:solidFill>
                  <a:schemeClr val="tx1"/>
                </a:solidFill>
              </a:rPr>
              <a:t>Last year St </a:t>
            </a:r>
            <a:r>
              <a:rPr lang="en-GB" dirty="0" err="1">
                <a:solidFill>
                  <a:schemeClr val="tx1"/>
                </a:solidFill>
              </a:rPr>
              <a:t>Nic’s</a:t>
            </a:r>
            <a:r>
              <a:rPr lang="en-GB" dirty="0">
                <a:solidFill>
                  <a:schemeClr val="tx1"/>
                </a:solidFill>
              </a:rPr>
              <a:t> average score in spelling test was 12 out of 20</a:t>
            </a:r>
          </a:p>
        </p:txBody>
      </p:sp>
    </p:spTree>
    <p:extLst>
      <p:ext uri="{BB962C8B-B14F-4D97-AF65-F5344CB8AC3E}">
        <p14:creationId xmlns:p14="http://schemas.microsoft.com/office/powerpoint/2010/main" val="3098740389"/>
      </p:ext>
    </p:extLst>
  </p:cSld>
  <p:clrMapOvr>
    <a:masterClrMapping/>
  </p:clrMapOvr>
  <p:transition spd="slow">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Grammar, Punctuation and Spelling</a:t>
            </a:r>
          </a:p>
        </p:txBody>
      </p:sp>
      <p:sp>
        <p:nvSpPr>
          <p:cNvPr id="3" name="Content Placeholder 2"/>
          <p:cNvSpPr>
            <a:spLocks noGrp="1"/>
          </p:cNvSpPr>
          <p:nvPr>
            <p:ph idx="1"/>
          </p:nvPr>
        </p:nvSpPr>
        <p:spPr/>
        <p:txBody>
          <a:bodyPr>
            <a:normAutofit/>
          </a:bodyPr>
          <a:lstStyle/>
          <a:p>
            <a:r>
              <a:rPr lang="en-GB" sz="3200" dirty="0">
                <a:solidFill>
                  <a:schemeClr val="tx1"/>
                </a:solidFill>
              </a:rPr>
              <a:t>Range of scale scores:</a:t>
            </a:r>
          </a:p>
          <a:p>
            <a:endParaRPr lang="en-GB" sz="3200" dirty="0">
              <a:solidFill>
                <a:schemeClr val="tx1"/>
              </a:solidFill>
            </a:endParaRPr>
          </a:p>
          <a:p>
            <a:pPr lvl="1"/>
            <a:r>
              <a:rPr lang="en-GB" sz="3200" dirty="0">
                <a:solidFill>
                  <a:schemeClr val="tx1"/>
                </a:solidFill>
              </a:rPr>
              <a:t>3 marks: 80</a:t>
            </a:r>
          </a:p>
          <a:p>
            <a:pPr lvl="1"/>
            <a:r>
              <a:rPr lang="en-GB" sz="3200" dirty="0">
                <a:solidFill>
                  <a:schemeClr val="tx1"/>
                </a:solidFill>
              </a:rPr>
              <a:t>15 marks: 90</a:t>
            </a:r>
          </a:p>
          <a:p>
            <a:pPr lvl="1"/>
            <a:r>
              <a:rPr lang="en-GB" sz="3200" dirty="0">
                <a:solidFill>
                  <a:schemeClr val="tx1"/>
                </a:solidFill>
              </a:rPr>
              <a:t>35 marks: 100 (expected standard)</a:t>
            </a:r>
          </a:p>
          <a:p>
            <a:pPr lvl="1"/>
            <a:r>
              <a:rPr lang="en-GB" sz="3200" dirty="0">
                <a:solidFill>
                  <a:schemeClr val="tx1"/>
                </a:solidFill>
              </a:rPr>
              <a:t>55 marks: 110 (high score)</a:t>
            </a:r>
          </a:p>
        </p:txBody>
      </p:sp>
    </p:spTree>
    <p:extLst>
      <p:ext uri="{BB962C8B-B14F-4D97-AF65-F5344CB8AC3E}">
        <p14:creationId xmlns:p14="http://schemas.microsoft.com/office/powerpoint/2010/main" val="3625292513"/>
      </p:ext>
    </p:extLst>
  </p:cSld>
  <p:clrMapOvr>
    <a:masterClrMapping/>
  </p:clrMapOvr>
  <p:transition spd="slow">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199761" y="476672"/>
            <a:ext cx="5964528" cy="59897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4087426"/>
      </p:ext>
    </p:extLst>
  </p:cSld>
  <p:clrMapOvr>
    <a:masterClrMapping/>
  </p:clrMapOvr>
  <p:transition spd="slow">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0"/>
            <a:ext cx="6248400" cy="6886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0373909"/>
      </p:ext>
    </p:extLst>
  </p:cSld>
  <p:clrMapOvr>
    <a:masterClrMapping/>
  </p:clrMapOvr>
  <p:transition spd="slow">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0"/>
            <a:ext cx="6191250" cy="6962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03476881"/>
      </p:ext>
    </p:extLst>
  </p:cSld>
  <p:clrMapOvr>
    <a:masterClrMapping/>
  </p:clrMapOvr>
  <p:transition spd="slow">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63083" y="1988840"/>
            <a:ext cx="8208478" cy="37444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58638417"/>
      </p:ext>
    </p:extLst>
  </p:cSld>
  <p:clrMapOvr>
    <a:masterClrMapping/>
  </p:clrMapOvr>
  <p:transition spd="slow">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46077" y="1844824"/>
            <a:ext cx="8095927" cy="3960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79457708"/>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Mathematics</a:t>
            </a:r>
          </a:p>
        </p:txBody>
      </p:sp>
      <p:sp>
        <p:nvSpPr>
          <p:cNvPr id="3" name="Content Placeholder 2"/>
          <p:cNvSpPr>
            <a:spLocks noGrp="1"/>
          </p:cNvSpPr>
          <p:nvPr>
            <p:ph idx="1"/>
          </p:nvPr>
        </p:nvSpPr>
        <p:spPr/>
        <p:txBody>
          <a:bodyPr/>
          <a:lstStyle/>
          <a:p>
            <a:r>
              <a:rPr lang="en-GB" dirty="0">
                <a:solidFill>
                  <a:schemeClr val="tx1"/>
                </a:solidFill>
              </a:rPr>
              <a:t>Teacher Assessment only for those below the standard of the test</a:t>
            </a:r>
          </a:p>
          <a:p>
            <a:r>
              <a:rPr lang="en-GB" dirty="0">
                <a:solidFill>
                  <a:schemeClr val="tx1"/>
                </a:solidFill>
              </a:rPr>
              <a:t>Children below the standard of the test</a:t>
            </a:r>
          </a:p>
          <a:p>
            <a:endParaRPr lang="en-GB" dirty="0">
              <a:solidFill>
                <a:schemeClr val="tx1"/>
              </a:solidFill>
            </a:endParaRPr>
          </a:p>
          <a:p>
            <a:r>
              <a:rPr lang="en-GB" dirty="0">
                <a:solidFill>
                  <a:schemeClr val="tx1"/>
                </a:solidFill>
              </a:rPr>
              <a:t>Maths tests: 3 papers</a:t>
            </a:r>
          </a:p>
          <a:p>
            <a:r>
              <a:rPr lang="en-GB" dirty="0">
                <a:solidFill>
                  <a:schemeClr val="tx1"/>
                </a:solidFill>
              </a:rPr>
              <a:t>Paper A: Calculation 30 minutes: 40 marks.</a:t>
            </a:r>
          </a:p>
          <a:p>
            <a:r>
              <a:rPr lang="en-GB" dirty="0">
                <a:solidFill>
                  <a:schemeClr val="tx1"/>
                </a:solidFill>
              </a:rPr>
              <a:t>Paper B: Reasoning 40 minutes: 35 marks</a:t>
            </a:r>
          </a:p>
          <a:p>
            <a:r>
              <a:rPr lang="en-GB" dirty="0">
                <a:solidFill>
                  <a:schemeClr val="tx1"/>
                </a:solidFill>
              </a:rPr>
              <a:t>Paper C: Reasoning 40 minutes: 35 marks</a:t>
            </a:r>
          </a:p>
        </p:txBody>
      </p:sp>
    </p:spTree>
    <p:extLst>
      <p:ext uri="{BB962C8B-B14F-4D97-AF65-F5344CB8AC3E}">
        <p14:creationId xmlns:p14="http://schemas.microsoft.com/office/powerpoint/2010/main" val="2436269465"/>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Mathematics</a:t>
            </a:r>
          </a:p>
        </p:txBody>
      </p:sp>
      <p:sp>
        <p:nvSpPr>
          <p:cNvPr id="3" name="Content Placeholder 2"/>
          <p:cNvSpPr>
            <a:spLocks noGrp="1"/>
          </p:cNvSpPr>
          <p:nvPr>
            <p:ph idx="1"/>
          </p:nvPr>
        </p:nvSpPr>
        <p:spPr/>
        <p:txBody>
          <a:bodyPr/>
          <a:lstStyle/>
          <a:p>
            <a:r>
              <a:rPr lang="en-GB" dirty="0">
                <a:solidFill>
                  <a:schemeClr val="tx1"/>
                </a:solidFill>
              </a:rPr>
              <a:t>Range of scale scores:</a:t>
            </a:r>
          </a:p>
          <a:p>
            <a:endParaRPr lang="en-GB" dirty="0">
              <a:solidFill>
                <a:schemeClr val="tx1"/>
              </a:solidFill>
            </a:endParaRPr>
          </a:p>
          <a:p>
            <a:r>
              <a:rPr lang="en-GB" dirty="0">
                <a:solidFill>
                  <a:schemeClr val="tx1"/>
                </a:solidFill>
              </a:rPr>
              <a:t>3 marks: 80</a:t>
            </a:r>
          </a:p>
          <a:p>
            <a:r>
              <a:rPr lang="en-GB" dirty="0">
                <a:solidFill>
                  <a:schemeClr val="tx1"/>
                </a:solidFill>
              </a:rPr>
              <a:t>19 marks: 90</a:t>
            </a:r>
          </a:p>
          <a:p>
            <a:r>
              <a:rPr lang="en-GB" dirty="0">
                <a:solidFill>
                  <a:schemeClr val="tx1"/>
                </a:solidFill>
              </a:rPr>
              <a:t>58 marks: 100 (expected standard)</a:t>
            </a:r>
          </a:p>
          <a:p>
            <a:r>
              <a:rPr lang="en-GB" dirty="0">
                <a:solidFill>
                  <a:schemeClr val="tx1"/>
                </a:solidFill>
              </a:rPr>
              <a:t>96 marks: 110 (high score)</a:t>
            </a:r>
          </a:p>
        </p:txBody>
      </p:sp>
    </p:spTree>
    <p:extLst>
      <p:ext uri="{BB962C8B-B14F-4D97-AF65-F5344CB8AC3E}">
        <p14:creationId xmlns:p14="http://schemas.microsoft.com/office/powerpoint/2010/main" val="1455818694"/>
      </p:ext>
    </p:extLst>
  </p:cSld>
  <p:clrMapOvr>
    <a:masterClrMapping/>
  </p:clrMapOvr>
  <p:transition spd="slow">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808330" y="332656"/>
            <a:ext cx="4851901" cy="619819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01560671"/>
      </p:ext>
    </p:extLst>
  </p:cSld>
  <p:clrMapOvr>
    <a:masterClrMapping/>
  </p:clrMapOvr>
  <p:transition spd="slow">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835696" y="268038"/>
            <a:ext cx="4824536" cy="63388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4153270"/>
      </p:ext>
    </p:extLst>
  </p:cSld>
  <p:clrMapOvr>
    <a:masterClrMapping/>
  </p:clrMapOvr>
  <p:transition spd="slow">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99177" y="188640"/>
            <a:ext cx="5010447" cy="6408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06526771"/>
      </p:ext>
    </p:extLst>
  </p:cSld>
  <p:clrMapOvr>
    <a:masterClrMapping/>
  </p:clrMapOvr>
  <p:transition spd="slow">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3100" y="176213"/>
            <a:ext cx="5257800" cy="650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77073836"/>
      </p:ext>
    </p:extLst>
  </p:cSld>
  <p:clrMapOvr>
    <a:masterClrMapping/>
  </p:clrMapOvr>
  <p:transition spd="slow">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1316" y="620688"/>
            <a:ext cx="7001369" cy="5616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361445"/>
      </p:ext>
    </p:extLst>
  </p:cSld>
  <p:clrMapOvr>
    <a:masterClrMapping/>
  </p:clrMapOvr>
  <p:transition spd="slow">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a:t>
            </a:r>
          </a:p>
        </p:txBody>
      </p:sp>
      <p:sp>
        <p:nvSpPr>
          <p:cNvPr id="3" name="Content Placeholder 2"/>
          <p:cNvSpPr>
            <a:spLocks noGrp="1"/>
          </p:cNvSpPr>
          <p:nvPr>
            <p:ph idx="1"/>
          </p:nvPr>
        </p:nvSpPr>
        <p:spPr/>
        <p:txBody>
          <a:bodyPr>
            <a:normAutofit/>
          </a:bodyPr>
          <a:lstStyle/>
          <a:p>
            <a:pPr marL="457200" lvl="1" indent="0">
              <a:buNone/>
            </a:pPr>
            <a:r>
              <a:rPr lang="en-GB" sz="2400" dirty="0">
                <a:solidFill>
                  <a:schemeClr val="tx1"/>
                </a:solidFill>
              </a:rPr>
              <a:t>Teacher assessment:</a:t>
            </a:r>
          </a:p>
          <a:p>
            <a:pPr lvl="2"/>
            <a:r>
              <a:rPr lang="en-GB" sz="2400" dirty="0">
                <a:solidFill>
                  <a:schemeClr val="tx1"/>
                </a:solidFill>
              </a:rPr>
              <a:t>3 teacher assessment standards</a:t>
            </a:r>
          </a:p>
          <a:p>
            <a:pPr lvl="2"/>
            <a:r>
              <a:rPr lang="en-GB" sz="2400" dirty="0">
                <a:solidFill>
                  <a:schemeClr val="tx1"/>
                </a:solidFill>
              </a:rPr>
              <a:t>The three standards in this framework contain a number of ‘pupil can’ statements. To judge that a pupil is working at a standard in English writing, teachers need to have evidence which demonstrates that the pupil meets the standard described overall.</a:t>
            </a:r>
          </a:p>
          <a:p>
            <a:pPr lvl="3"/>
            <a:r>
              <a:rPr lang="en-GB" sz="2400" dirty="0">
                <a:solidFill>
                  <a:schemeClr val="tx1"/>
                </a:solidFill>
              </a:rPr>
              <a:t>Working towards the expected standard</a:t>
            </a:r>
          </a:p>
          <a:p>
            <a:pPr lvl="3"/>
            <a:r>
              <a:rPr lang="en-GB" sz="2400" dirty="0">
                <a:solidFill>
                  <a:schemeClr val="tx1"/>
                </a:solidFill>
              </a:rPr>
              <a:t>Working at the expected standard</a:t>
            </a:r>
          </a:p>
          <a:p>
            <a:pPr lvl="3"/>
            <a:r>
              <a:rPr lang="en-GB" sz="2400" dirty="0">
                <a:solidFill>
                  <a:schemeClr val="tx1"/>
                </a:solidFill>
              </a:rPr>
              <a:t>Working at greater depth within the expected standard</a:t>
            </a:r>
          </a:p>
          <a:p>
            <a:pPr lvl="3"/>
            <a:endParaRPr lang="en-GB" dirty="0"/>
          </a:p>
        </p:txBody>
      </p:sp>
    </p:spTree>
    <p:extLst>
      <p:ext uri="{BB962C8B-B14F-4D97-AF65-F5344CB8AC3E}">
        <p14:creationId xmlns:p14="http://schemas.microsoft.com/office/powerpoint/2010/main" val="369633645"/>
      </p:ext>
    </p:extLst>
  </p:cSld>
  <p:clrMapOvr>
    <a:masterClrMapping/>
  </p:clrMapOvr>
  <p:transition spd="slow">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Writing</a:t>
            </a:r>
          </a:p>
        </p:txBody>
      </p:sp>
      <p:sp>
        <p:nvSpPr>
          <p:cNvPr id="3" name="Content Placeholder 2"/>
          <p:cNvSpPr>
            <a:spLocks noGrp="1"/>
          </p:cNvSpPr>
          <p:nvPr>
            <p:ph idx="1"/>
          </p:nvPr>
        </p:nvSpPr>
        <p:spPr/>
        <p:txBody>
          <a:bodyPr/>
          <a:lstStyle/>
          <a:p>
            <a:r>
              <a:rPr lang="en-GB" dirty="0">
                <a:solidFill>
                  <a:schemeClr val="tx1"/>
                </a:solidFill>
              </a:rPr>
              <a:t>A pupil’s writing should meet all the statements within the standard at which they are judged. However, teachers can use their discretion to ensure that, on occasion, a particular weakness does not prevent an accurate judgement being made of a pupil’s attainment overall. A teacher’s professional judgement about whether the pupil has met the standard overall takes precedence. This approach applies to English writing only. </a:t>
            </a:r>
          </a:p>
          <a:p>
            <a:r>
              <a:rPr lang="en-GB" dirty="0">
                <a:solidFill>
                  <a:schemeClr val="tx1"/>
                </a:solidFill>
              </a:rPr>
              <a:t>• A particular weakness could relate to a part or the whole of a statement (or statements), if there is good reason to judge that it would prevent an accurate judgement being made.</a:t>
            </a:r>
          </a:p>
        </p:txBody>
      </p:sp>
    </p:spTree>
    <p:extLst>
      <p:ext uri="{BB962C8B-B14F-4D97-AF65-F5344CB8AC3E}">
        <p14:creationId xmlns:p14="http://schemas.microsoft.com/office/powerpoint/2010/main" val="3405984974"/>
      </p:ext>
    </p:extLst>
  </p:cSld>
  <p:clrMapOvr>
    <a:masterClrMapping/>
  </p:clrMapOvr>
  <p:transition spd="slow">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27584" y="1916832"/>
            <a:ext cx="7476243" cy="3528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4430339"/>
      </p:ext>
    </p:extLst>
  </p:cSld>
  <p:clrMapOvr>
    <a:masterClrMapping/>
  </p:clrMapOvr>
  <p:transition spd="slow">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18262" y="116632"/>
            <a:ext cx="5753336" cy="6624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27971719"/>
      </p:ext>
    </p:extLst>
  </p:cSld>
  <p:clrMapOvr>
    <a:masterClrMapping/>
  </p:clrMapOvr>
  <p:transition spd="slow">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information will be given to parents?</a:t>
            </a:r>
          </a:p>
        </p:txBody>
      </p:sp>
      <p:sp>
        <p:nvSpPr>
          <p:cNvPr id="3" name="Content Placeholder 2"/>
          <p:cNvSpPr>
            <a:spLocks noGrp="1"/>
          </p:cNvSpPr>
          <p:nvPr>
            <p:ph idx="1"/>
          </p:nvPr>
        </p:nvSpPr>
        <p:spPr/>
        <p:txBody>
          <a:bodyPr>
            <a:normAutofit fontScale="92500" lnSpcReduction="10000"/>
          </a:bodyPr>
          <a:lstStyle/>
          <a:p>
            <a:r>
              <a:rPr lang="en-GB" dirty="0">
                <a:solidFill>
                  <a:schemeClr val="tx1"/>
                </a:solidFill>
              </a:rPr>
              <a:t>For each test:</a:t>
            </a:r>
          </a:p>
          <a:p>
            <a:endParaRPr lang="en-GB" dirty="0">
              <a:solidFill>
                <a:schemeClr val="tx1"/>
              </a:solidFill>
            </a:endParaRPr>
          </a:p>
          <a:p>
            <a:r>
              <a:rPr lang="en-GB" dirty="0">
                <a:solidFill>
                  <a:schemeClr val="tx1"/>
                </a:solidFill>
              </a:rPr>
              <a:t>a raw score (the number of marks awarded)</a:t>
            </a:r>
          </a:p>
          <a:p>
            <a:r>
              <a:rPr lang="en-GB" dirty="0">
                <a:solidFill>
                  <a:schemeClr val="tx1"/>
                </a:solidFill>
              </a:rPr>
              <a:t>a scaled score</a:t>
            </a:r>
          </a:p>
          <a:p>
            <a:r>
              <a:rPr lang="en-GB" dirty="0">
                <a:solidFill>
                  <a:schemeClr val="tx1"/>
                </a:solidFill>
              </a:rPr>
              <a:t>and confirmation of whether or not they attained the expected standard</a:t>
            </a:r>
          </a:p>
          <a:p>
            <a:endParaRPr lang="en-GB" dirty="0">
              <a:solidFill>
                <a:schemeClr val="tx1"/>
              </a:solidFill>
            </a:endParaRPr>
          </a:p>
          <a:p>
            <a:r>
              <a:rPr lang="en-GB" dirty="0">
                <a:solidFill>
                  <a:schemeClr val="tx1"/>
                </a:solidFill>
              </a:rPr>
              <a:t>Teacher assessment result for writing indicating whether the expected standard has been met, or whether a child is working at greater depth, working towards etc.</a:t>
            </a:r>
          </a:p>
          <a:p>
            <a:r>
              <a:rPr lang="en-GB" dirty="0">
                <a:solidFill>
                  <a:schemeClr val="tx1"/>
                </a:solidFill>
              </a:rPr>
              <a:t>Teacher assessment result for science indicating only whether the standard has been met or not.</a:t>
            </a:r>
          </a:p>
        </p:txBody>
      </p:sp>
    </p:spTree>
    <p:extLst>
      <p:ext uri="{BB962C8B-B14F-4D97-AF65-F5344CB8AC3E}">
        <p14:creationId xmlns:p14="http://schemas.microsoft.com/office/powerpoint/2010/main" val="3117802618"/>
      </p:ext>
    </p:extLst>
  </p:cSld>
  <p:clrMapOvr>
    <a:masterClrMapping/>
  </p:clrMapOvr>
  <p:transition spd="slow">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47726" y="332656"/>
            <a:ext cx="6380611" cy="60486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91175752"/>
      </p:ext>
    </p:extLst>
  </p:cSld>
  <p:clrMapOvr>
    <a:masterClrMapping/>
  </p:clrMapOvr>
  <p:transition spd="slow">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19672" y="64796"/>
            <a:ext cx="5133453" cy="66045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2806181"/>
      </p:ext>
    </p:extLst>
  </p:cSld>
  <p:clrMapOvr>
    <a:masterClrMapping/>
  </p:clrMapOvr>
  <p:transition spd="slow">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Which children will sit tests?</a:t>
            </a:r>
          </a:p>
        </p:txBody>
      </p:sp>
      <p:sp>
        <p:nvSpPr>
          <p:cNvPr id="3" name="Content Placeholder 2"/>
          <p:cNvSpPr>
            <a:spLocks noGrp="1"/>
          </p:cNvSpPr>
          <p:nvPr>
            <p:ph idx="1"/>
          </p:nvPr>
        </p:nvSpPr>
        <p:spPr/>
        <p:txBody>
          <a:bodyPr/>
          <a:lstStyle/>
          <a:p>
            <a:r>
              <a:rPr lang="en-GB" dirty="0">
                <a:solidFill>
                  <a:schemeClr val="tx1"/>
                </a:solidFill>
              </a:rPr>
              <a:t>The tests are designed to be used with all pupils who are working at the standard of the national curriculum. There will be some pupils who will be working below the ‘expected standard’ of the test, who will not achieve a scaled score of 100, but who should still take the tests. Teachers should use their knowledge of each pupil to decide whether to administer the tests to them.</a:t>
            </a:r>
          </a:p>
        </p:txBody>
      </p:sp>
    </p:spTree>
    <p:extLst>
      <p:ext uri="{BB962C8B-B14F-4D97-AF65-F5344CB8AC3E}">
        <p14:creationId xmlns:p14="http://schemas.microsoft.com/office/powerpoint/2010/main" val="4221338304"/>
      </p:ext>
    </p:extLst>
  </p:cSld>
  <p:clrMapOvr>
    <a:masterClrMapping/>
  </p:clrMapOvr>
  <p:transition spd="slow">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763488"/>
          </a:xfrm>
        </p:spPr>
        <p:txBody>
          <a:bodyPr/>
          <a:lstStyle/>
          <a:p>
            <a:r>
              <a:rPr lang="en-GB" sz="3600" dirty="0"/>
              <a:t>Will there still be access arrangements?</a:t>
            </a:r>
          </a:p>
        </p:txBody>
      </p:sp>
      <p:sp>
        <p:nvSpPr>
          <p:cNvPr id="3" name="Content Placeholder 2"/>
          <p:cNvSpPr>
            <a:spLocks noGrp="1"/>
          </p:cNvSpPr>
          <p:nvPr>
            <p:ph idx="1"/>
          </p:nvPr>
        </p:nvSpPr>
        <p:spPr>
          <a:xfrm>
            <a:off x="467544" y="764704"/>
            <a:ext cx="8229600" cy="5760640"/>
          </a:xfrm>
        </p:spPr>
        <p:txBody>
          <a:bodyPr>
            <a:noAutofit/>
          </a:bodyPr>
          <a:lstStyle/>
          <a:p>
            <a:pPr marL="0" indent="0">
              <a:buNone/>
            </a:pPr>
            <a:r>
              <a:rPr lang="en-GB" sz="1600" dirty="0">
                <a:solidFill>
                  <a:schemeClr val="tx1"/>
                </a:solidFill>
              </a:rPr>
              <a:t>Schools are responsible for making arrangements to determine whether a pupil is working at the standard of the tests but is unable to access them. </a:t>
            </a:r>
          </a:p>
          <a:p>
            <a:pPr marL="0" indent="0">
              <a:buNone/>
            </a:pPr>
            <a:r>
              <a:rPr lang="en-GB" sz="1600" dirty="0">
                <a:solidFill>
                  <a:schemeClr val="tx1"/>
                </a:solidFill>
              </a:rPr>
              <a:t>Access arrangements are adjustments that schools must consider before the tests. They should be based primarily on normal classroom practice for pupils with particular needs. Access arrangements must never provide an unfair advantage. The support given must not change the test questions and the answers must be the pupil’s own.</a:t>
            </a:r>
          </a:p>
          <a:p>
            <a:pPr marL="0" indent="0">
              <a:buNone/>
            </a:pPr>
            <a:r>
              <a:rPr lang="en-GB" sz="1600" dirty="0">
                <a:solidFill>
                  <a:schemeClr val="tx1"/>
                </a:solidFill>
              </a:rPr>
              <a:t>Access arrangements may be appropriate for pupils:</a:t>
            </a:r>
          </a:p>
          <a:p>
            <a:r>
              <a:rPr lang="en-GB" sz="1600" dirty="0">
                <a:solidFill>
                  <a:schemeClr val="tx1"/>
                </a:solidFill>
              </a:rPr>
              <a:t>with a statement of SEN or an Education Health and Care Plan as described in the SEN Code of Practice at </a:t>
            </a:r>
            <a:r>
              <a:rPr lang="en-GB" sz="1600" dirty="0">
                <a:solidFill>
                  <a:schemeClr val="tx1"/>
                </a:solidFill>
                <a:hlinkClick r:id="rId2"/>
              </a:rPr>
              <a:t>www.gov.uk/government/publications/special-educational-needssen-code-of-practice</a:t>
            </a:r>
            <a:r>
              <a:rPr lang="en-GB" sz="1600" dirty="0">
                <a:solidFill>
                  <a:schemeClr val="tx1"/>
                </a:solidFill>
              </a:rPr>
              <a:t> or a local equivalent</a:t>
            </a:r>
          </a:p>
          <a:p>
            <a:r>
              <a:rPr lang="en-GB" sz="1600" dirty="0">
                <a:solidFill>
                  <a:schemeClr val="tx1"/>
                </a:solidFill>
              </a:rPr>
              <a:t>for whom provision is being made in school using the SEN Support system and whose learning difficulty or disability significantly affects their ability to access the tests</a:t>
            </a:r>
          </a:p>
          <a:p>
            <a:r>
              <a:rPr lang="en-GB" sz="1600" dirty="0">
                <a:solidFill>
                  <a:schemeClr val="tx1"/>
                </a:solidFill>
              </a:rPr>
              <a:t>who requires alternative access arrangements because of a disability (which may or may not give rise to a special educational need)</a:t>
            </a:r>
          </a:p>
          <a:p>
            <a:r>
              <a:rPr lang="en-GB" sz="1600" dirty="0">
                <a:solidFill>
                  <a:schemeClr val="tx1"/>
                </a:solidFill>
              </a:rPr>
              <a:t>who is unable to sit and work for a long period because of a disability or because of social, emotional or mental health difficulties</a:t>
            </a:r>
          </a:p>
          <a:p>
            <a:r>
              <a:rPr lang="en-GB" sz="1600" dirty="0">
                <a:solidFill>
                  <a:schemeClr val="tx1"/>
                </a:solidFill>
              </a:rPr>
              <a:t>with EAL and who has limited fluency in English</a:t>
            </a:r>
          </a:p>
          <a:p>
            <a:pPr marL="0" indent="0">
              <a:buNone/>
            </a:pPr>
            <a:endParaRPr lang="en-GB" sz="1600" dirty="0">
              <a:solidFill>
                <a:schemeClr val="tx1"/>
              </a:solidFill>
            </a:endParaRPr>
          </a:p>
          <a:p>
            <a:pPr marL="0" indent="0">
              <a:buNone/>
            </a:pPr>
            <a:r>
              <a:rPr lang="en-GB" sz="1600" dirty="0">
                <a:solidFill>
                  <a:schemeClr val="tx1"/>
                </a:solidFill>
              </a:rPr>
              <a:t>Schools must make sure they have documentation to show that a pupil is eligible for access arrangements. This must include evidence that resources are routinely committed to providing this support in the classroom. Schools must be able to show the documentation if they have a monitoring visit. If schools use access arrangements for a pupil inappropriately, the pupil’s results may be annulled.</a:t>
            </a:r>
          </a:p>
        </p:txBody>
      </p:sp>
    </p:spTree>
    <p:extLst>
      <p:ext uri="{BB962C8B-B14F-4D97-AF65-F5344CB8AC3E}">
        <p14:creationId xmlns:p14="http://schemas.microsoft.com/office/powerpoint/2010/main" val="1539844080"/>
      </p:ext>
    </p:extLst>
  </p:cSld>
  <p:clrMapOvr>
    <a:masterClrMapping/>
  </p:clrMapOvr>
  <p:transition spd="slow">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Access Arrangements</a:t>
            </a:r>
          </a:p>
        </p:txBody>
      </p:sp>
      <p:sp>
        <p:nvSpPr>
          <p:cNvPr id="3" name="Content Placeholder 2"/>
          <p:cNvSpPr>
            <a:spLocks noGrp="1"/>
          </p:cNvSpPr>
          <p:nvPr>
            <p:ph idx="1"/>
          </p:nvPr>
        </p:nvSpPr>
        <p:spPr/>
        <p:txBody>
          <a:bodyPr/>
          <a:lstStyle/>
          <a:p>
            <a:r>
              <a:rPr lang="en-GB" dirty="0">
                <a:solidFill>
                  <a:schemeClr val="tx1"/>
                </a:solidFill>
              </a:rPr>
              <a:t>Reader</a:t>
            </a:r>
          </a:p>
          <a:p>
            <a:r>
              <a:rPr lang="en-GB" dirty="0">
                <a:solidFill>
                  <a:schemeClr val="tx1"/>
                </a:solidFill>
              </a:rPr>
              <a:t>Scribe</a:t>
            </a:r>
          </a:p>
          <a:p>
            <a:r>
              <a:rPr lang="en-GB" dirty="0">
                <a:solidFill>
                  <a:schemeClr val="tx1"/>
                </a:solidFill>
              </a:rPr>
              <a:t>Extra time</a:t>
            </a:r>
          </a:p>
          <a:p>
            <a:r>
              <a:rPr lang="en-GB" dirty="0">
                <a:solidFill>
                  <a:schemeClr val="tx1"/>
                </a:solidFill>
              </a:rPr>
              <a:t>Breaks</a:t>
            </a:r>
          </a:p>
          <a:p>
            <a:r>
              <a:rPr lang="en-GB">
                <a:solidFill>
                  <a:schemeClr val="tx1"/>
                </a:solidFill>
              </a:rPr>
              <a:t>Parents will be informed</a:t>
            </a:r>
            <a:endParaRPr lang="en-GB" dirty="0">
              <a:solidFill>
                <a:schemeClr val="tx1"/>
              </a:solidFill>
            </a:endParaRPr>
          </a:p>
        </p:txBody>
      </p:sp>
    </p:spTree>
    <p:extLst>
      <p:ext uri="{BB962C8B-B14F-4D97-AF65-F5344CB8AC3E}">
        <p14:creationId xmlns:p14="http://schemas.microsoft.com/office/powerpoint/2010/main" val="677003501"/>
      </p:ext>
    </p:extLst>
  </p:cSld>
  <p:clrMapOvr>
    <a:masterClrMapping/>
  </p:clrMapOvr>
  <p:transition spd="slow">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can parents help to prepare children?</a:t>
            </a:r>
          </a:p>
        </p:txBody>
      </p:sp>
      <p:sp>
        <p:nvSpPr>
          <p:cNvPr id="3" name="Content Placeholder 2"/>
          <p:cNvSpPr>
            <a:spLocks noGrp="1"/>
          </p:cNvSpPr>
          <p:nvPr>
            <p:ph idx="1"/>
          </p:nvPr>
        </p:nvSpPr>
        <p:spPr/>
        <p:txBody>
          <a:bodyPr/>
          <a:lstStyle/>
          <a:p>
            <a:r>
              <a:rPr lang="en-GB" dirty="0">
                <a:solidFill>
                  <a:schemeClr val="tx1"/>
                </a:solidFill>
              </a:rPr>
              <a:t>School homework: </a:t>
            </a:r>
          </a:p>
          <a:p>
            <a:pPr lvl="1"/>
            <a:r>
              <a:rPr lang="en-GB" dirty="0">
                <a:solidFill>
                  <a:schemeClr val="tx1"/>
                </a:solidFill>
              </a:rPr>
              <a:t>Daily reading</a:t>
            </a:r>
          </a:p>
          <a:p>
            <a:pPr lvl="1"/>
            <a:r>
              <a:rPr lang="en-GB" dirty="0">
                <a:solidFill>
                  <a:schemeClr val="tx1"/>
                </a:solidFill>
              </a:rPr>
              <a:t>Weekly English and Maths homework</a:t>
            </a:r>
          </a:p>
          <a:p>
            <a:pPr lvl="1"/>
            <a:r>
              <a:rPr lang="en-GB" dirty="0">
                <a:solidFill>
                  <a:schemeClr val="tx1"/>
                </a:solidFill>
              </a:rPr>
              <a:t>Weekly spellings homework</a:t>
            </a:r>
          </a:p>
          <a:p>
            <a:pPr lvl="1"/>
            <a:r>
              <a:rPr lang="en-GB" dirty="0">
                <a:solidFill>
                  <a:schemeClr val="tx1"/>
                </a:solidFill>
              </a:rPr>
              <a:t>Revision books – available in bookshops and online – not necessary, but some parents like to do this.</a:t>
            </a:r>
          </a:p>
        </p:txBody>
      </p:sp>
    </p:spTree>
    <p:extLst>
      <p:ext uri="{BB962C8B-B14F-4D97-AF65-F5344CB8AC3E}">
        <p14:creationId xmlns:p14="http://schemas.microsoft.com/office/powerpoint/2010/main" val="2802323560"/>
      </p:ext>
    </p:extLst>
  </p:cSld>
  <p:clrMapOvr>
    <a:masterClrMapping/>
  </p:clrMapOvr>
  <p:transition spd="slow">
    <p:fad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685800" y="609601"/>
            <a:ext cx="7772400" cy="3395463"/>
          </a:xfrm>
        </p:spPr>
        <p:txBody>
          <a:bodyPr/>
          <a:lstStyle/>
          <a:p>
            <a:r>
              <a:rPr lang="en-GB" dirty="0"/>
              <a:t>Any Questions?</a:t>
            </a:r>
          </a:p>
        </p:txBody>
      </p:sp>
      <p:sp>
        <p:nvSpPr>
          <p:cNvPr id="5" name="Subtitle 4"/>
          <p:cNvSpPr>
            <a:spLocks noGrp="1"/>
          </p:cNvSpPr>
          <p:nvPr>
            <p:ph type="subTitle" idx="1"/>
          </p:nvPr>
        </p:nvSpPr>
        <p:spPr/>
        <p:txBody>
          <a:bodyPr/>
          <a:lstStyle/>
          <a:p>
            <a:endParaRPr lang="en-GB"/>
          </a:p>
        </p:txBody>
      </p:sp>
    </p:spTree>
    <p:extLst>
      <p:ext uri="{BB962C8B-B14F-4D97-AF65-F5344CB8AC3E}">
        <p14:creationId xmlns:p14="http://schemas.microsoft.com/office/powerpoint/2010/main" val="3867672059"/>
      </p:ext>
    </p:extLst>
  </p:cSld>
  <p:clrMapOvr>
    <a:masterClrMapping/>
  </p:clrMapOvr>
  <p:transition spd="slow">
    <p:fade/>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xecutive">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Composite">
      <a:maj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65DC4191BE9DF498FA858D1AB70B952" ma:contentTypeVersion="10" ma:contentTypeDescription="Create a new document." ma:contentTypeScope="" ma:versionID="f5583291035260b1ca7ca6e1a6a31782">
  <xsd:schema xmlns:xsd="http://www.w3.org/2001/XMLSchema" xmlns:xs="http://www.w3.org/2001/XMLSchema" xmlns:p="http://schemas.microsoft.com/office/2006/metadata/properties" xmlns:ns2="64b990c9-ac3a-4bb4-9d88-1cc9bed82075" xmlns:ns3="6cf3e402-f2e5-4ead-9c83-7fe005effb12" targetNamespace="http://schemas.microsoft.com/office/2006/metadata/properties" ma:root="true" ma:fieldsID="bd7d4133db2e9c1a59a4b16adf1ae19e" ns2:_="" ns3:_="">
    <xsd:import namespace="64b990c9-ac3a-4bb4-9d88-1cc9bed82075"/>
    <xsd:import namespace="6cf3e402-f2e5-4ead-9c83-7fe005effb1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4b990c9-ac3a-4bb4-9d88-1cc9bed820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f25ced0c-44ce-4fed-8387-52d5210689c2"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6cf3e402-f2e5-4ead-9c83-7fe005effb12"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c938587c-20a8-4e2b-9b9b-52007d8f49ae}" ma:internalName="TaxCatchAll" ma:showField="CatchAllData" ma:web="6cf3e402-f2e5-4ead-9c83-7fe005effb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cf3e402-f2e5-4ead-9c83-7fe005effb12" xsi:nil="true"/>
    <lcf76f155ced4ddcb4097134ff3c332f xmlns="64b990c9-ac3a-4bb4-9d88-1cc9bed82075">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DBCF99-593C-4078-A8DC-70DF9BE0D3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4b990c9-ac3a-4bb4-9d88-1cc9bed82075"/>
    <ds:schemaRef ds:uri="6cf3e402-f2e5-4ead-9c83-7fe005effb1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51DB5CE-8A84-474F-98AB-95CDD68A6E55}">
  <ds:schemaRefs>
    <ds:schemaRef ds:uri="http://schemas.microsoft.com/office/2006/metadata/properties"/>
    <ds:schemaRef ds:uri="http://schemas.microsoft.com/office/infopath/2007/PartnerControls"/>
    <ds:schemaRef ds:uri="6cf3e402-f2e5-4ead-9c83-7fe005effb12"/>
    <ds:schemaRef ds:uri="64b990c9-ac3a-4bb4-9d88-1cc9bed82075"/>
  </ds:schemaRefs>
</ds:datastoreItem>
</file>

<file path=customXml/itemProps3.xml><?xml version="1.0" encoding="utf-8"?>
<ds:datastoreItem xmlns:ds="http://schemas.openxmlformats.org/officeDocument/2006/customXml" ds:itemID="{CA8F7484-4CB6-4CC5-B508-709EE472672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Executive</Template>
  <TotalTime>1919</TotalTime>
  <Words>1037</Words>
  <Application>Microsoft Office PowerPoint</Application>
  <PresentationFormat>On-screen Show (4:3)</PresentationFormat>
  <Paragraphs>129</Paragraphs>
  <Slides>36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Arial</vt:lpstr>
      <vt:lpstr>Calibri</vt:lpstr>
      <vt:lpstr>Century Gothic</vt:lpstr>
      <vt:lpstr>Courier New</vt:lpstr>
      <vt:lpstr>Executive</vt:lpstr>
      <vt:lpstr>SATs  Information Evening</vt:lpstr>
      <vt:lpstr>Objectives</vt:lpstr>
      <vt:lpstr>School Vs National Results 2025</vt:lpstr>
      <vt:lpstr>SATs timetable 2026</vt:lpstr>
      <vt:lpstr>Reading</vt:lpstr>
      <vt:lpstr>Reading</vt:lpstr>
      <vt:lpstr>PowerPoint Presentation</vt:lpstr>
      <vt:lpstr>PowerPoint Presentation</vt:lpstr>
      <vt:lpstr>PowerPoint Presentation</vt:lpstr>
      <vt:lpstr>Grammar, punctuation and spelling</vt:lpstr>
      <vt:lpstr>Grammar, Punctuation and Spelling</vt:lpstr>
      <vt:lpstr>Grammar, Punctuation and Spelling</vt:lpstr>
      <vt:lpstr>PowerPoint Presentation</vt:lpstr>
      <vt:lpstr>PowerPoint Presentation</vt:lpstr>
      <vt:lpstr>PowerPoint Presentation</vt:lpstr>
      <vt:lpstr>PowerPoint Presentation</vt:lpstr>
      <vt:lpstr>PowerPoint Presentation</vt:lpstr>
      <vt:lpstr>Mathematics</vt:lpstr>
      <vt:lpstr>Mathematics</vt:lpstr>
      <vt:lpstr>PowerPoint Presentation</vt:lpstr>
      <vt:lpstr>PowerPoint Presentation</vt:lpstr>
      <vt:lpstr>PowerPoint Presentation</vt:lpstr>
      <vt:lpstr>PowerPoint Presentation</vt:lpstr>
      <vt:lpstr>PowerPoint Presentation</vt:lpstr>
      <vt:lpstr>Writing</vt:lpstr>
      <vt:lpstr>Writing</vt:lpstr>
      <vt:lpstr>PowerPoint Presentation</vt:lpstr>
      <vt:lpstr>PowerPoint Presentation</vt:lpstr>
      <vt:lpstr>What information will be given to parents?</vt:lpstr>
      <vt:lpstr>PowerPoint Presentation</vt:lpstr>
      <vt:lpstr>PowerPoint Presentation</vt:lpstr>
      <vt:lpstr>Which children will sit tests?</vt:lpstr>
      <vt:lpstr>Will there still be access arrangements?</vt:lpstr>
      <vt:lpstr>Access Arrangements</vt:lpstr>
      <vt:lpstr>How can parents help to prepare children?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approach to assessment: INSET Day</dc:title>
  <dc:creator>Keith Harvey</dc:creator>
  <cp:lastModifiedBy>Exechead St John EV and St Nicolas</cp:lastModifiedBy>
  <cp:revision>55</cp:revision>
  <cp:lastPrinted>2015-12-07T11:10:09Z</cp:lastPrinted>
  <dcterms:created xsi:type="dcterms:W3CDTF">2015-09-24T09:36:00Z</dcterms:created>
  <dcterms:modified xsi:type="dcterms:W3CDTF">2026-04-23T13:42:36Z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0x010100365DC4191BE9DF498FA858D1AB70B952</vt:lpwstr>
  </property>
  <property fmtid="{D5CDD505-2E9C-101B-9397-08002B2CF9AE}" pid="3" name="Order">
    <vt:r8>1352000</vt:r8>
  </property>
</Properties>
</file>