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5" r:id="rId8"/>
    <p:sldId id="263" r:id="rId9"/>
    <p:sldId id="262" r:id="rId10"/>
    <p:sldId id="266" r:id="rId11"/>
    <p:sldId id="269" r:id="rId12"/>
    <p:sldId id="270" r:id="rId13"/>
    <p:sldId id="271" r:id="rId14"/>
    <p:sldId id="272" r:id="rId15"/>
    <p:sldId id="268" r:id="rId16"/>
    <p:sldId id="264" r:id="rId17"/>
    <p:sldId id="274" r:id="rId18"/>
    <p:sldId id="275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>
        <p:scale>
          <a:sx n="100" d="100"/>
          <a:sy n="100" d="100"/>
        </p:scale>
        <p:origin x="276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02B8F-117D-4620-9E01-1EAF6E1C1BFC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DCB4A-58B6-4CA9-991B-540013943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218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02B8F-117D-4620-9E01-1EAF6E1C1BFC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DCB4A-58B6-4CA9-991B-540013943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753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02B8F-117D-4620-9E01-1EAF6E1C1BFC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DCB4A-58B6-4CA9-991B-540013943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059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02B8F-117D-4620-9E01-1EAF6E1C1BFC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DCB4A-58B6-4CA9-991B-540013943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163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02B8F-117D-4620-9E01-1EAF6E1C1BFC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DCB4A-58B6-4CA9-991B-540013943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43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02B8F-117D-4620-9E01-1EAF6E1C1BFC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DCB4A-58B6-4CA9-991B-540013943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1209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02B8F-117D-4620-9E01-1EAF6E1C1BFC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DCB4A-58B6-4CA9-991B-540013943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50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02B8F-117D-4620-9E01-1EAF6E1C1BFC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DCB4A-58B6-4CA9-991B-540013943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0335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02B8F-117D-4620-9E01-1EAF6E1C1BFC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DCB4A-58B6-4CA9-991B-540013943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273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02B8F-117D-4620-9E01-1EAF6E1C1BFC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DCB4A-58B6-4CA9-991B-540013943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14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02B8F-117D-4620-9E01-1EAF6E1C1BFC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DCB4A-58B6-4CA9-991B-540013943B90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659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02B8F-117D-4620-9E01-1EAF6E1C1BFC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DCB4A-58B6-4CA9-991B-540013943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7084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02B8F-117D-4620-9E01-1EAF6E1C1BFC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DCB4A-58B6-4CA9-991B-540013943B90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90879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02B8F-117D-4620-9E01-1EAF6E1C1BFC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DCB4A-58B6-4CA9-991B-540013943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72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02B8F-117D-4620-9E01-1EAF6E1C1BFC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DCB4A-58B6-4CA9-991B-540013943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27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02B8F-117D-4620-9E01-1EAF6E1C1BFC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DCB4A-58B6-4CA9-991B-540013943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54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02B8F-117D-4620-9E01-1EAF6E1C1BFC}" type="datetimeFigureOut">
              <a:rPr lang="en-GB" smtClean="0"/>
              <a:t>22/06/2026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22DCB4A-58B6-4CA9-991B-540013943B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434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0728" y="107379"/>
            <a:ext cx="9144000" cy="2387600"/>
          </a:xfrm>
        </p:spPr>
        <p:txBody>
          <a:bodyPr/>
          <a:lstStyle/>
          <a:p>
            <a:pPr algn="ctr"/>
            <a:r>
              <a:rPr lang="en-GB" dirty="0"/>
              <a:t>Meeting for New Reception Parents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908304" y="2558987"/>
            <a:ext cx="9144000" cy="1655762"/>
          </a:xfrm>
        </p:spPr>
        <p:txBody>
          <a:bodyPr/>
          <a:lstStyle/>
          <a:p>
            <a:r>
              <a:rPr lang="en-GB" dirty="0"/>
              <a:t> 22</a:t>
            </a:r>
            <a:r>
              <a:rPr lang="en-GB" baseline="30000" dirty="0"/>
              <a:t>nd</a:t>
            </a:r>
            <a:r>
              <a:rPr lang="en-GB" dirty="0"/>
              <a:t> June 2026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3456" y="3281643"/>
            <a:ext cx="5870767" cy="3375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2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Vision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/>
              <a:t>For the good of all – through curiosity</a:t>
            </a:r>
            <a:r>
              <a:rPr lang="en-GB" sz="3200"/>
              <a:t>, creativity and love</a:t>
            </a:r>
          </a:p>
        </p:txBody>
      </p:sp>
    </p:spTree>
    <p:extLst>
      <p:ext uri="{BB962C8B-B14F-4D97-AF65-F5344CB8AC3E}">
        <p14:creationId xmlns:p14="http://schemas.microsoft.com/office/powerpoint/2010/main" val="2891683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About the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2 form entry</a:t>
            </a:r>
          </a:p>
          <a:p>
            <a:r>
              <a:rPr lang="en-GB" dirty="0"/>
              <a:t>Nurture at our heart</a:t>
            </a:r>
          </a:p>
          <a:p>
            <a:r>
              <a:rPr lang="en-GB" dirty="0"/>
              <a:t>Learning and progress</a:t>
            </a:r>
          </a:p>
          <a:p>
            <a:r>
              <a:rPr lang="en-GB" dirty="0"/>
              <a:t>Core curriculum</a:t>
            </a:r>
          </a:p>
          <a:p>
            <a:r>
              <a:rPr lang="en-GB" dirty="0"/>
              <a:t>Breadth of opportunity</a:t>
            </a:r>
          </a:p>
          <a:p>
            <a:r>
              <a:rPr lang="en-GB" dirty="0"/>
              <a:t>Christian values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1377" y="1709772"/>
            <a:ext cx="4779678" cy="3584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69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makes St John’s Special?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Care and nurture for every child</a:t>
            </a:r>
          </a:p>
          <a:p>
            <a:pPr lvl="1"/>
            <a:r>
              <a:rPr lang="en-GB" dirty="0"/>
              <a:t>Family support worker</a:t>
            </a:r>
          </a:p>
          <a:p>
            <a:pPr lvl="1"/>
            <a:r>
              <a:rPr lang="en-GB" dirty="0"/>
              <a:t>ELSA</a:t>
            </a:r>
          </a:p>
          <a:p>
            <a:pPr lvl="1"/>
            <a:r>
              <a:rPr lang="en-GB" dirty="0"/>
              <a:t>SENCO</a:t>
            </a:r>
          </a:p>
          <a:p>
            <a:r>
              <a:rPr lang="en-GB" dirty="0"/>
              <a:t>Quality foundation stage provision </a:t>
            </a:r>
          </a:p>
          <a:p>
            <a:r>
              <a:rPr lang="en-GB" dirty="0"/>
              <a:t>Challenging and enjoyable curriculum</a:t>
            </a:r>
          </a:p>
          <a:p>
            <a:r>
              <a:rPr lang="en-GB" dirty="0"/>
              <a:t>Dedicated staff</a:t>
            </a:r>
          </a:p>
          <a:p>
            <a:r>
              <a:rPr lang="en-GB" dirty="0"/>
              <a:t>Safe and secure infant environment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9411" y="1996304"/>
            <a:ext cx="4182218" cy="3139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486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aims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Reading and phonics</a:t>
            </a:r>
          </a:p>
          <a:p>
            <a:r>
              <a:rPr lang="en-GB" dirty="0"/>
              <a:t>Writing</a:t>
            </a:r>
          </a:p>
          <a:p>
            <a:r>
              <a:rPr lang="en-GB" dirty="0"/>
              <a:t>Maths</a:t>
            </a:r>
          </a:p>
          <a:p>
            <a:r>
              <a:rPr lang="en-GB" dirty="0"/>
              <a:t>Pastoral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54665" y="2882347"/>
            <a:ext cx="3610303" cy="27077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7499" y="704193"/>
            <a:ext cx="2048776" cy="4676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695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Behaviour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High expectations</a:t>
            </a:r>
          </a:p>
          <a:p>
            <a:r>
              <a:rPr lang="en-GB" dirty="0"/>
              <a:t>Encourage pro-social behaviour</a:t>
            </a:r>
          </a:p>
          <a:p>
            <a:r>
              <a:rPr lang="en-GB" dirty="0"/>
              <a:t>Focus on small things</a:t>
            </a:r>
          </a:p>
          <a:p>
            <a:r>
              <a:rPr lang="en-GB" dirty="0"/>
              <a:t>Develop whole school feeling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486789" y="2560467"/>
            <a:ext cx="3978166" cy="29836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42853" y="842031"/>
            <a:ext cx="3877441" cy="2908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081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Additional support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Special Educational Needs</a:t>
            </a:r>
          </a:p>
          <a:p>
            <a:r>
              <a:rPr lang="en-GB" dirty="0"/>
              <a:t>Pupil premium</a:t>
            </a:r>
          </a:p>
          <a:p>
            <a:r>
              <a:rPr lang="en-GB" dirty="0"/>
              <a:t>English as an Additional Language</a:t>
            </a:r>
          </a:p>
          <a:p>
            <a:r>
              <a:rPr lang="en-GB" dirty="0"/>
              <a:t>Other needs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21529" y="842032"/>
            <a:ext cx="3793359" cy="284501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81343" y="3779125"/>
            <a:ext cx="3158359" cy="2368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578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Attendance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Evidence shows that high attendance leads to higher attainment and progress</a:t>
            </a:r>
          </a:p>
          <a:p>
            <a:r>
              <a:rPr lang="en-GB" dirty="0"/>
              <a:t>5 days off school per term is equivalent to over one year of lost learning across a child’s school life.</a:t>
            </a:r>
          </a:p>
          <a:p>
            <a:r>
              <a:rPr lang="en-GB" dirty="0"/>
              <a:t>We expect children to be in school</a:t>
            </a:r>
          </a:p>
          <a:p>
            <a:r>
              <a:rPr lang="en-GB" dirty="0"/>
              <a:t>We do not authorise family holidays – fixed penalty notice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8702" y="3142592"/>
            <a:ext cx="3664607" cy="2748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634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Uniform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52344" y="1026624"/>
            <a:ext cx="4854819" cy="5997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265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Kitchen team employed by school</a:t>
            </a:r>
          </a:p>
          <a:p>
            <a:r>
              <a:rPr lang="en-GB" dirty="0"/>
              <a:t>Own menu that children enjoy eating</a:t>
            </a:r>
          </a:p>
          <a:p>
            <a:r>
              <a:rPr lang="en-GB" dirty="0"/>
              <a:t>Universal free school meals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03326" y="1805371"/>
            <a:ext cx="4282966" cy="3212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61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Comic Sans MS" pitchFamily="66" charset="0"/>
              </a:rPr>
              <a:t>What is the Early Years Foundation Stage ( E.Y.F.S)? </a:t>
            </a:r>
            <a:b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Comic Sans MS" pitchFamily="66" charset="0"/>
              </a:rPr>
            </a:br>
            <a:endParaRPr lang="en-GB" sz="2800" dirty="0"/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Clr>
                <a:srgbClr val="000000"/>
              </a:buClr>
              <a:buFont typeface="Comic Sans MS" panose="030F0702030302020204" pitchFamily="66" charset="0"/>
              <a:buChar char="•"/>
            </a:pPr>
            <a:r>
              <a:rPr lang="en-US" altLang="en-US">
                <a:sym typeface="Comic Sans MS" panose="030F0702030302020204" pitchFamily="66" charset="0"/>
              </a:rPr>
              <a:t>The E.Y.F.S. is the stage of education for children from </a:t>
            </a:r>
            <a:r>
              <a:rPr lang="en-US" altLang="en-US">
                <a:solidFill>
                  <a:srgbClr val="666699"/>
                </a:solidFill>
                <a:sym typeface="Comic Sans MS" panose="030F0702030302020204" pitchFamily="66" charset="0"/>
              </a:rPr>
              <a:t>birth</a:t>
            </a:r>
            <a:r>
              <a:rPr lang="en-US" altLang="en-US">
                <a:sym typeface="Comic Sans MS" panose="030F0702030302020204" pitchFamily="66" charset="0"/>
              </a:rPr>
              <a:t> to the </a:t>
            </a:r>
            <a:r>
              <a:rPr lang="en-US" altLang="en-US">
                <a:solidFill>
                  <a:srgbClr val="666699"/>
                </a:solidFill>
                <a:sym typeface="Comic Sans MS" panose="030F0702030302020204" pitchFamily="66" charset="0"/>
              </a:rPr>
              <a:t>end of the Reception year.</a:t>
            </a:r>
            <a:r>
              <a:rPr lang="en-US" altLang="en-US">
                <a:sym typeface="Comic Sans MS" panose="030F0702030302020204" pitchFamily="66" charset="0"/>
              </a:rPr>
              <a:t> </a:t>
            </a:r>
          </a:p>
          <a:p>
            <a:pPr eaLnBrk="1" hangingPunct="1">
              <a:buFontTx/>
              <a:buNone/>
            </a:pPr>
            <a:endParaRPr lang="en-US" altLang="en-US">
              <a:sym typeface="Comic Sans MS" panose="030F0702030302020204" pitchFamily="66" charset="0"/>
            </a:endParaRPr>
          </a:p>
          <a:p>
            <a:pPr eaLnBrk="1" hangingPunct="1">
              <a:buClr>
                <a:srgbClr val="000000"/>
              </a:buClr>
              <a:buFont typeface="Comic Sans MS" panose="030F0702030302020204" pitchFamily="66" charset="0"/>
              <a:buChar char="•"/>
            </a:pPr>
            <a:r>
              <a:rPr lang="en-US" altLang="en-US">
                <a:sym typeface="Comic Sans MS" panose="030F0702030302020204" pitchFamily="66" charset="0"/>
              </a:rPr>
              <a:t>It is based on the recognition that children learn best through </a:t>
            </a:r>
            <a:r>
              <a:rPr lang="en-US" altLang="en-US">
                <a:solidFill>
                  <a:srgbClr val="666699"/>
                </a:solidFill>
                <a:sym typeface="Comic Sans MS" panose="030F0702030302020204" pitchFamily="66" charset="0"/>
              </a:rPr>
              <a:t>play and active learning.</a:t>
            </a:r>
            <a:r>
              <a:rPr lang="en-US" altLang="en-US">
                <a:sym typeface="Comic Sans MS" panose="030F0702030302020204" pitchFamily="66" charset="0"/>
              </a:rPr>
              <a:t> </a:t>
            </a:r>
          </a:p>
          <a:p>
            <a:pPr eaLnBrk="1" hangingPunct="1"/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4508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What do we learn?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2071688" y="1843088"/>
            <a:ext cx="7696200" cy="3657600"/>
          </a:xfrm>
        </p:spPr>
        <p:txBody>
          <a:bodyPr>
            <a:normAutofit lnSpcReduction="10000"/>
          </a:bodyPr>
          <a:lstStyle/>
          <a:p>
            <a:pPr eaLnBrk="1" hangingPunct="1">
              <a:buFontTx/>
              <a:buNone/>
            </a:pPr>
            <a:r>
              <a:rPr lang="en-GB" altLang="en-US" sz="2000"/>
              <a:t>3 prime areas</a:t>
            </a:r>
          </a:p>
          <a:p>
            <a:pPr eaLnBrk="1" hangingPunct="1"/>
            <a:r>
              <a:rPr lang="en-GB" altLang="en-US" sz="2000"/>
              <a:t>Personal, social and emotional development</a:t>
            </a:r>
          </a:p>
          <a:p>
            <a:pPr eaLnBrk="1" hangingPunct="1"/>
            <a:r>
              <a:rPr lang="en-GB" altLang="en-US" sz="2000"/>
              <a:t>Communication and Language</a:t>
            </a:r>
          </a:p>
          <a:p>
            <a:pPr eaLnBrk="1" hangingPunct="1"/>
            <a:r>
              <a:rPr lang="en-GB" altLang="en-US" sz="2000"/>
              <a:t>Physical development</a:t>
            </a:r>
          </a:p>
          <a:p>
            <a:pPr eaLnBrk="1" hangingPunct="1">
              <a:buFontTx/>
              <a:buNone/>
            </a:pPr>
            <a:r>
              <a:rPr lang="en-GB" altLang="en-US" sz="2000"/>
              <a:t>4 specific areas</a:t>
            </a:r>
          </a:p>
          <a:p>
            <a:pPr eaLnBrk="1" hangingPunct="1"/>
            <a:r>
              <a:rPr lang="en-GB" altLang="en-US" sz="2000"/>
              <a:t>Literacy</a:t>
            </a:r>
          </a:p>
          <a:p>
            <a:pPr eaLnBrk="1" hangingPunct="1"/>
            <a:r>
              <a:rPr lang="en-GB" altLang="en-US" sz="2000"/>
              <a:t>Mathematical Development</a:t>
            </a:r>
          </a:p>
          <a:p>
            <a:pPr eaLnBrk="1" hangingPunct="1"/>
            <a:r>
              <a:rPr lang="en-GB" altLang="en-US" sz="2000"/>
              <a:t>Understanding the world</a:t>
            </a:r>
          </a:p>
          <a:p>
            <a:pPr eaLnBrk="1" hangingPunct="1"/>
            <a:r>
              <a:rPr lang="en-GB" altLang="en-US" sz="2000"/>
              <a:t>Expressive arts and design</a:t>
            </a:r>
          </a:p>
          <a:p>
            <a:pPr eaLnBrk="1" hangingPunct="1">
              <a:buFontTx/>
              <a:buNone/>
            </a:pPr>
            <a:endParaRPr lang="en-GB" altLang="en-US"/>
          </a:p>
        </p:txBody>
      </p:sp>
      <p:pic>
        <p:nvPicPr>
          <p:cNvPr id="5124" name="Picture 3" descr="C:\Users\Mrs Whiting\Desktop\HW\IMG_21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3157" y="2889032"/>
            <a:ext cx="3024187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179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Who helps us learn?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2209800" y="1828801"/>
            <a:ext cx="7696200" cy="31845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2800" dirty="0"/>
              <a:t>   It is important that everyone is part of the children’s learning journey</a:t>
            </a:r>
          </a:p>
          <a:p>
            <a:pPr eaLnBrk="1" hangingPunct="1"/>
            <a:r>
              <a:rPr lang="en-GB" altLang="en-US" sz="2800" dirty="0"/>
              <a:t>The child’s voice</a:t>
            </a:r>
          </a:p>
          <a:p>
            <a:pPr eaLnBrk="1" hangingPunct="1"/>
            <a:r>
              <a:rPr lang="en-GB" altLang="en-US" sz="2800" dirty="0"/>
              <a:t>The parents’ voice</a:t>
            </a:r>
          </a:p>
          <a:p>
            <a:pPr eaLnBrk="1" hangingPunct="1"/>
            <a:r>
              <a:rPr lang="en-GB" altLang="en-US" sz="2800" dirty="0"/>
              <a:t>The school’s voice</a:t>
            </a:r>
          </a:p>
          <a:p>
            <a:pPr eaLnBrk="1" hangingPunct="1">
              <a:buFontTx/>
              <a:buNone/>
            </a:pPr>
            <a:endParaRPr lang="en-GB" altLang="en-US" dirty="0"/>
          </a:p>
        </p:txBody>
      </p:sp>
      <p:pic>
        <p:nvPicPr>
          <p:cNvPr id="13316" name="Picture 3" descr="C:\Users\Mrs Whiting\Desktop\HW\DSCF34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163" y="3573464"/>
            <a:ext cx="2082800" cy="256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591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/>
              <a:t>How do we look at learning?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Reception Baseline</a:t>
            </a:r>
          </a:p>
          <a:p>
            <a:pPr eaLnBrk="1" hangingPunct="1"/>
            <a:r>
              <a:rPr lang="en-GB" altLang="en-US" dirty="0"/>
              <a:t>Observation</a:t>
            </a:r>
          </a:p>
          <a:p>
            <a:pPr eaLnBrk="1" hangingPunct="1"/>
            <a:r>
              <a:rPr lang="en-GB" altLang="en-US" dirty="0"/>
              <a:t>Working with the children</a:t>
            </a:r>
          </a:p>
          <a:p>
            <a:pPr eaLnBrk="1" hangingPunct="1"/>
            <a:r>
              <a:rPr lang="en-GB" altLang="en-US" dirty="0"/>
              <a:t>Listening </a:t>
            </a:r>
          </a:p>
          <a:p>
            <a:pPr eaLnBrk="1" hangingPunct="1"/>
            <a:r>
              <a:rPr lang="en-GB" altLang="en-US" dirty="0"/>
              <a:t>Learning detectives</a:t>
            </a:r>
          </a:p>
          <a:p>
            <a:pPr eaLnBrk="1" hangingPunct="1"/>
            <a:r>
              <a:rPr lang="en-GB" altLang="en-US" dirty="0"/>
              <a:t>Questioning</a:t>
            </a:r>
          </a:p>
          <a:p>
            <a:pPr eaLnBrk="1" hangingPunct="1">
              <a:buFontTx/>
              <a:buNone/>
            </a:pPr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/>
            <a:endParaRPr lang="en-GB" altLang="en-US" dirty="0"/>
          </a:p>
        </p:txBody>
      </p:sp>
      <p:pic>
        <p:nvPicPr>
          <p:cNvPr id="14340" name="Picture 3" descr="C:\Users\Mrs Whiting\Desktop\RW\P10101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432" y="2049518"/>
            <a:ext cx="2638970" cy="3521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8596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does our Foundation Area look like?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8721" y="1710706"/>
            <a:ext cx="7850362" cy="4955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315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Starting Reception in September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Home visits</a:t>
            </a:r>
          </a:p>
          <a:p>
            <a:r>
              <a:rPr lang="en-GB" dirty="0"/>
              <a:t>Part time sessions</a:t>
            </a:r>
          </a:p>
          <a:p>
            <a:r>
              <a:rPr lang="en-GB" dirty="0"/>
              <a:t>Starting full time</a:t>
            </a:r>
          </a:p>
          <a:p>
            <a:r>
              <a:rPr lang="en-GB" dirty="0"/>
              <a:t>Building relationships</a:t>
            </a:r>
          </a:p>
          <a:p>
            <a:r>
              <a:rPr lang="en-GB" dirty="0"/>
              <a:t>Open door policy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449378" y="1765737"/>
            <a:ext cx="5556469" cy="4167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478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What happens in a typical day?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Play based curriculum – similar to current nursery/pre school</a:t>
            </a:r>
          </a:p>
          <a:p>
            <a:r>
              <a:rPr lang="en-GB" dirty="0"/>
              <a:t>EYFS area where 60 reception and up to 26 nursery children work together during discovery time</a:t>
            </a:r>
          </a:p>
          <a:p>
            <a:r>
              <a:rPr lang="en-GB" dirty="0"/>
              <a:t>Short sessions of direct teaching every day – maths/literacy/ other areas</a:t>
            </a:r>
          </a:p>
          <a:p>
            <a:r>
              <a:rPr lang="en-GB" dirty="0"/>
              <a:t>Daily phonic sessions</a:t>
            </a:r>
          </a:p>
          <a:p>
            <a:r>
              <a:rPr lang="en-GB" dirty="0"/>
              <a:t>PE</a:t>
            </a:r>
          </a:p>
          <a:p>
            <a:r>
              <a:rPr lang="en-GB" dirty="0"/>
              <a:t>Lunchtime</a:t>
            </a:r>
          </a:p>
          <a:p>
            <a:r>
              <a:rPr lang="en-GB" dirty="0"/>
              <a:t>Children’s ideas direct learning – follow own interests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52793" y="1654285"/>
            <a:ext cx="3074276" cy="230570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12016" y="4033402"/>
            <a:ext cx="2685393" cy="2014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789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Any questions?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064" y="1930400"/>
            <a:ext cx="6143286" cy="3230179"/>
          </a:xfrm>
        </p:spPr>
      </p:pic>
    </p:spTree>
    <p:extLst>
      <p:ext uri="{BB962C8B-B14F-4D97-AF65-F5344CB8AC3E}">
        <p14:creationId xmlns:p14="http://schemas.microsoft.com/office/powerpoint/2010/main" val="3376585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354</TotalTime>
  <Words>404</Words>
  <Application>Microsoft Office PowerPoint</Application>
  <PresentationFormat>Widescreen</PresentationFormat>
  <Paragraphs>97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Comic Sans MS</vt:lpstr>
      <vt:lpstr>Trebuchet MS</vt:lpstr>
      <vt:lpstr>Wingdings 3</vt:lpstr>
      <vt:lpstr>Facet</vt:lpstr>
      <vt:lpstr>Meeting for New Reception Parents</vt:lpstr>
      <vt:lpstr>Our Vision</vt:lpstr>
      <vt:lpstr>About the school</vt:lpstr>
      <vt:lpstr>What makes St John’s Special?</vt:lpstr>
      <vt:lpstr>Our aims</vt:lpstr>
      <vt:lpstr>Behaviour</vt:lpstr>
      <vt:lpstr>Additional support</vt:lpstr>
      <vt:lpstr>Attendance</vt:lpstr>
      <vt:lpstr>Uniform</vt:lpstr>
      <vt:lpstr>Food</vt:lpstr>
      <vt:lpstr>What is the Early Years Foundation Stage ( E.Y.F.S)?  </vt:lpstr>
      <vt:lpstr>What do we learn?</vt:lpstr>
      <vt:lpstr>Who helps us learn?</vt:lpstr>
      <vt:lpstr>How do we look at learning?</vt:lpstr>
      <vt:lpstr>What does our Foundation Area look like?</vt:lpstr>
      <vt:lpstr>Starting Reception in September</vt:lpstr>
      <vt:lpstr>What happens in a typical day?</vt:lpstr>
      <vt:lpstr>Any questions?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Meeting for New Reception Parents</dc:title>
  <dc:creator>Keith Harvey</dc:creator>
  <cp:lastModifiedBy>Exechead St John EV and St Nicolas</cp:lastModifiedBy>
  <cp:revision>21</cp:revision>
  <dcterms:created xsi:type="dcterms:W3CDTF">2021-06-11T06:06:22Z</dcterms:created>
  <dcterms:modified xsi:type="dcterms:W3CDTF">2026-06-22T14:39:51Z</dcterms:modified>
</cp:coreProperties>
</file>