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30"/>
  </p:notesMasterIdLst>
  <p:sldIdLst>
    <p:sldId id="256" r:id="rId2"/>
    <p:sldId id="270"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1" r:id="rId17"/>
    <p:sldId id="274" r:id="rId18"/>
    <p:sldId id="275" r:id="rId19"/>
    <p:sldId id="276" r:id="rId20"/>
    <p:sldId id="277" r:id="rId21"/>
    <p:sldId id="278" r:id="rId22"/>
    <p:sldId id="280" r:id="rId23"/>
    <p:sldId id="1829" r:id="rId24"/>
    <p:sldId id="279" r:id="rId25"/>
    <p:sldId id="1828" r:id="rId26"/>
    <p:sldId id="281" r:id="rId27"/>
    <p:sldId id="272" r:id="rId28"/>
    <p:sldId id="273" r:id="rId2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ather Whiting" initials="HW" lastIdx="1" clrIdx="0">
    <p:extLst>
      <p:ext uri="{19B8F6BF-5375-455C-9EA6-DF929625EA0E}">
        <p15:presenceInfo xmlns:p15="http://schemas.microsoft.com/office/powerpoint/2012/main" userId="S-1-5-21-3103362452-4031507761-2219979325-164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4660"/>
  </p:normalViewPr>
  <p:slideViewPr>
    <p:cSldViewPr snapToGrid="0">
      <p:cViewPr varScale="1">
        <p:scale>
          <a:sx n="86" d="100"/>
          <a:sy n="86" d="100"/>
        </p:scale>
        <p:origin x="466"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0AD0EE-7C92-486A-BEB5-6C274D17A13E}" type="datetimeFigureOut">
              <a:rPr lang="en-GB" smtClean="0"/>
              <a:t>07/10/2022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75632E-F26F-475B-8D43-D0CC5CCCEC0C}" type="slidenum">
              <a:rPr lang="en-GB" smtClean="0"/>
              <a:t>‹#›</a:t>
            </a:fld>
            <a:endParaRPr lang="en-GB"/>
          </a:p>
        </p:txBody>
      </p:sp>
    </p:spTree>
    <p:extLst>
      <p:ext uri="{BB962C8B-B14F-4D97-AF65-F5344CB8AC3E}">
        <p14:creationId xmlns:p14="http://schemas.microsoft.com/office/powerpoint/2010/main" val="23312367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015A5D-D301-4282-B49A-63DF9265DA0A}"/>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E90E058B-B18A-4C33-A819-790B0F11D72C}"/>
              </a:ext>
            </a:extLst>
          </p:cNvPr>
          <p:cNvSpPr txBox="1">
            <a:spLocks noGrp="1"/>
          </p:cNvSpPr>
          <p:nvPr>
            <p:ph type="body" sz="quarter" idx="1"/>
          </p:nvPr>
        </p:nvSpPr>
        <p:spPr/>
        <p:txBody>
          <a:bodyPr/>
          <a:lstStyle/>
          <a:p>
            <a:pPr lvl="0"/>
            <a:r>
              <a:rPr lang="en-GB"/>
              <a:t>Note that the structures above are all of those explored in Mastering Number for even numbers. </a:t>
            </a:r>
          </a:p>
          <a:p>
            <a:pPr lvl="0"/>
            <a:endParaRPr lang="en-GB"/>
          </a:p>
          <a:p>
            <a:pPr lvl="0"/>
            <a:r>
              <a:rPr lang="en-GB"/>
              <a:t>Provide participants with time to connect the structures with the concepts being illustrated, and then sequence them according to how they view Year 1 progression in the teaching of them over time.</a:t>
            </a:r>
          </a:p>
          <a:p>
            <a:pPr lvl="0"/>
            <a:endParaRPr lang="en-GB"/>
          </a:p>
          <a:p>
            <a:pPr lvl="0"/>
            <a:r>
              <a:rPr lang="en-GB"/>
              <a:t>Afterwards, note the following progression in line with programme materials in Year 1:</a:t>
            </a:r>
          </a:p>
          <a:p>
            <a:pPr lvl="0"/>
            <a:r>
              <a:rPr lang="en-GB"/>
              <a:t>Week 6 explores doubles - so will help children with double and half facts.</a:t>
            </a:r>
          </a:p>
          <a:p>
            <a:pPr lvl="0"/>
            <a:r>
              <a:rPr lang="en-GB"/>
              <a:t>Week 7 explores how even numbers are made of 2 - so will help children understand that adding and subtracting 2 to or from an even numbers will give the next or previous even number.</a:t>
            </a:r>
          </a:p>
          <a:p>
            <a:pPr lvl="0"/>
            <a:r>
              <a:rPr lang="en-GB"/>
              <a:t>Week 14 looks at how even numbers can be made of 2 odd numbers or 2 even numbers - so will help them reason about both addition and subtraction facts.</a:t>
            </a:r>
          </a:p>
        </p:txBody>
      </p:sp>
      <p:sp>
        <p:nvSpPr>
          <p:cNvPr id="4" name="Slide Number Placeholder 3">
            <a:extLst>
              <a:ext uri="{FF2B5EF4-FFF2-40B4-BE49-F238E27FC236}">
                <a16:creationId xmlns:a16="http://schemas.microsoft.com/office/drawing/2014/main" id="{D9010AB5-09FD-45B0-89D4-F3E8E33AA91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66155"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A2B21CB-7D88-4C19-8332-FD2692ADA510}" type="slidenum">
              <a:t>25</a:t>
            </a:fld>
            <a:endParaRPr lang="en-GB"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10/7/2022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509A250-FF31-4206-8172-F9D3106AACB1}" type="datetimeFigureOut">
              <a:rPr lang="en-US" dirty="0"/>
              <a:t>10/7/2022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10/7/2022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10/7/2022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10/7/2022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10/7/2022</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10/7/2022</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10/7/2022</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10/7/2022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10/7/2022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930400" y="3771174"/>
            <a:ext cx="7385828"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1" name="TextBox 10"/>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10/7/2022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10/7/2022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10/7/2022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10/7/2022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1">
                  <a:lumMod val="60000"/>
                  <a:lumOff val="40000"/>
                  <a:alpha val="7000"/>
                </a:schemeClr>
              </a:gs>
              <a:gs pos="69000">
                <a:schemeClr val="accent1">
                  <a:lumMod val="60000"/>
                  <a:lumOff val="40000"/>
                  <a:alpha val="0"/>
                </a:schemeClr>
              </a:gs>
              <a:gs pos="36000">
                <a:schemeClr val="accent1">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713"/>
          <a:stretch/>
        </p:blipFill>
        <p:spPr>
          <a:xfrm>
            <a:off x="8000197" y="0"/>
            <a:ext cx="1603387" cy="1143000"/>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4199"/>
          <a:stretch/>
        </p:blipFill>
        <p:spPr>
          <a:xfrm>
            <a:off x="8609012" y="6092866"/>
            <a:ext cx="993734" cy="765134"/>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10/7/2022</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parents.fft.org.uk/tips-for-home-reading/"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4.png"/><Relationship Id="rId4" Type="http://schemas.openxmlformats.org/officeDocument/2006/relationships/image" Target="../media/image33.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092C16-D959-404E-BFC1-A3085981B53C}"/>
              </a:ext>
            </a:extLst>
          </p:cNvPr>
          <p:cNvSpPr>
            <a:spLocks noGrp="1"/>
          </p:cNvSpPr>
          <p:nvPr>
            <p:ph type="ctrTitle"/>
          </p:nvPr>
        </p:nvSpPr>
        <p:spPr/>
        <p:txBody>
          <a:bodyPr/>
          <a:lstStyle/>
          <a:p>
            <a:pPr algn="ctr"/>
            <a:r>
              <a:rPr lang="en-GB" dirty="0"/>
              <a:t>Parent Information Meeting</a:t>
            </a:r>
          </a:p>
        </p:txBody>
      </p:sp>
      <p:sp>
        <p:nvSpPr>
          <p:cNvPr id="3" name="Subtitle 2">
            <a:extLst>
              <a:ext uri="{FF2B5EF4-FFF2-40B4-BE49-F238E27FC236}">
                <a16:creationId xmlns:a16="http://schemas.microsoft.com/office/drawing/2014/main" id="{1DF9B8B8-90D2-43FF-BEAB-9129DEC5B671}"/>
              </a:ext>
            </a:extLst>
          </p:cNvPr>
          <p:cNvSpPr>
            <a:spLocks noGrp="1"/>
          </p:cNvSpPr>
          <p:nvPr>
            <p:ph type="subTitle" idx="1"/>
          </p:nvPr>
        </p:nvSpPr>
        <p:spPr/>
        <p:txBody>
          <a:bodyPr/>
          <a:lstStyle/>
          <a:p>
            <a:r>
              <a:rPr lang="en-GB" dirty="0"/>
              <a:t>English and Maths Information for KS1 Parents</a:t>
            </a:r>
          </a:p>
        </p:txBody>
      </p:sp>
    </p:spTree>
    <p:extLst>
      <p:ext uri="{BB962C8B-B14F-4D97-AF65-F5344CB8AC3E}">
        <p14:creationId xmlns:p14="http://schemas.microsoft.com/office/powerpoint/2010/main" val="22301104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87FA84-5C86-41CA-98A6-571A77664671}"/>
              </a:ext>
            </a:extLst>
          </p:cNvPr>
          <p:cNvSpPr>
            <a:spLocks noGrp="1"/>
          </p:cNvSpPr>
          <p:nvPr>
            <p:ph type="title"/>
          </p:nvPr>
        </p:nvSpPr>
        <p:spPr/>
        <p:txBody>
          <a:bodyPr/>
          <a:lstStyle/>
          <a:p>
            <a:pPr algn="ctr"/>
            <a:r>
              <a:rPr lang="en-GB" dirty="0"/>
              <a:t>What are the national expectations?</a:t>
            </a:r>
          </a:p>
        </p:txBody>
      </p:sp>
      <p:sp>
        <p:nvSpPr>
          <p:cNvPr id="3" name="Content Placeholder 2">
            <a:extLst>
              <a:ext uri="{FF2B5EF4-FFF2-40B4-BE49-F238E27FC236}">
                <a16:creationId xmlns:a16="http://schemas.microsoft.com/office/drawing/2014/main" id="{23E7AEBD-61F8-4859-9A15-884F397F38ED}"/>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6513809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37FBB-9F90-4333-B333-495C21456AE9}"/>
              </a:ext>
            </a:extLst>
          </p:cNvPr>
          <p:cNvSpPr>
            <a:spLocks noGrp="1"/>
          </p:cNvSpPr>
          <p:nvPr>
            <p:ph type="title"/>
          </p:nvPr>
        </p:nvSpPr>
        <p:spPr/>
        <p:txBody>
          <a:bodyPr/>
          <a:lstStyle/>
          <a:p>
            <a:r>
              <a:rPr lang="en-GB" dirty="0"/>
              <a:t>English – Expectations – Year 1</a:t>
            </a:r>
          </a:p>
        </p:txBody>
      </p:sp>
      <p:sp>
        <p:nvSpPr>
          <p:cNvPr id="3" name="Content Placeholder 2">
            <a:extLst>
              <a:ext uri="{FF2B5EF4-FFF2-40B4-BE49-F238E27FC236}">
                <a16:creationId xmlns:a16="http://schemas.microsoft.com/office/drawing/2014/main" id="{010AEA82-466B-4361-85B1-E21F238F3366}"/>
              </a:ext>
            </a:extLst>
          </p:cNvPr>
          <p:cNvSpPr>
            <a:spLocks noGrp="1"/>
          </p:cNvSpPr>
          <p:nvPr>
            <p:ph idx="1"/>
          </p:nvPr>
        </p:nvSpPr>
        <p:spPr>
          <a:xfrm>
            <a:off x="720762" y="1430768"/>
            <a:ext cx="9329091" cy="4817632"/>
          </a:xfrm>
        </p:spPr>
        <p:txBody>
          <a:bodyPr>
            <a:normAutofit fontScale="85000" lnSpcReduction="10000"/>
          </a:bodyPr>
          <a:lstStyle/>
          <a:p>
            <a:pPr marL="0" indent="0">
              <a:buNone/>
            </a:pPr>
            <a:r>
              <a:rPr lang="en-GB" dirty="0"/>
              <a:t>Statutory Reading Expectations</a:t>
            </a:r>
          </a:p>
          <a:p>
            <a:r>
              <a:rPr lang="en-GB" dirty="0"/>
              <a:t>Pupils should be taught to: </a:t>
            </a:r>
          </a:p>
          <a:p>
            <a:pPr lvl="1"/>
            <a:r>
              <a:rPr lang="en-GB" dirty="0"/>
              <a:t>apply phonic knowledge and skills as the route to decode words </a:t>
            </a:r>
          </a:p>
          <a:p>
            <a:pPr lvl="1"/>
            <a:r>
              <a:rPr lang="en-GB" dirty="0"/>
              <a:t>respond speedily with the correct sound to graphemes (letters or groups of letters) for all 40+ phonemes, including, where applicable, alternative sounds for graphemes </a:t>
            </a:r>
          </a:p>
          <a:p>
            <a:pPr lvl="1"/>
            <a:r>
              <a:rPr lang="en-GB" dirty="0"/>
              <a:t>read accurately by blending sounds in unfamiliar words containing GPCs that have been taught </a:t>
            </a:r>
          </a:p>
          <a:p>
            <a:pPr lvl="1"/>
            <a:r>
              <a:rPr lang="en-GB" dirty="0"/>
              <a:t>read common exception words, noting unusual correspondences between spelling and sound and where these occur in the word </a:t>
            </a:r>
          </a:p>
          <a:p>
            <a:pPr lvl="1"/>
            <a:r>
              <a:rPr lang="en-GB" dirty="0"/>
              <a:t>read words containing taught GPCs and –s, –es, –</a:t>
            </a:r>
            <a:r>
              <a:rPr lang="en-GB" dirty="0" err="1"/>
              <a:t>ing</a:t>
            </a:r>
            <a:r>
              <a:rPr lang="en-GB" dirty="0"/>
              <a:t>, –ed, –</a:t>
            </a:r>
            <a:r>
              <a:rPr lang="en-GB" dirty="0" err="1"/>
              <a:t>er</a:t>
            </a:r>
            <a:r>
              <a:rPr lang="en-GB" dirty="0"/>
              <a:t> and –</a:t>
            </a:r>
            <a:r>
              <a:rPr lang="en-GB" dirty="0" err="1"/>
              <a:t>est</a:t>
            </a:r>
            <a:r>
              <a:rPr lang="en-GB" dirty="0"/>
              <a:t> endings</a:t>
            </a:r>
          </a:p>
          <a:p>
            <a:pPr lvl="1"/>
            <a:r>
              <a:rPr lang="en-GB" dirty="0"/>
              <a:t>read other words of more than one syllable that contain taught GPCs </a:t>
            </a:r>
          </a:p>
          <a:p>
            <a:pPr lvl="1"/>
            <a:r>
              <a:rPr lang="en-GB" dirty="0"/>
              <a:t>read words with contractions [for example, I’m, I’ll, we’ll], and understand that the apostrophe represents the omitted letter(s) </a:t>
            </a:r>
          </a:p>
          <a:p>
            <a:pPr lvl="1"/>
            <a:r>
              <a:rPr lang="en-GB" dirty="0"/>
              <a:t>read aloud accurately books that are consistent with their developing phonic knowledge and that do not require them to use other strategies to work out words </a:t>
            </a:r>
          </a:p>
          <a:p>
            <a:pPr lvl="1"/>
            <a:r>
              <a:rPr lang="en-GB" dirty="0"/>
              <a:t>re-read these books to build up their fluency and confidence in word reading.</a:t>
            </a:r>
          </a:p>
        </p:txBody>
      </p:sp>
    </p:spTree>
    <p:extLst>
      <p:ext uri="{BB962C8B-B14F-4D97-AF65-F5344CB8AC3E}">
        <p14:creationId xmlns:p14="http://schemas.microsoft.com/office/powerpoint/2010/main" val="21176121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806773-B3E4-4E63-AEC4-1B4232008EA2}"/>
              </a:ext>
            </a:extLst>
          </p:cNvPr>
          <p:cNvSpPr>
            <a:spLocks noGrp="1"/>
          </p:cNvSpPr>
          <p:nvPr>
            <p:ph type="title"/>
          </p:nvPr>
        </p:nvSpPr>
        <p:spPr/>
        <p:txBody>
          <a:bodyPr/>
          <a:lstStyle/>
          <a:p>
            <a:r>
              <a:rPr lang="en-GB" dirty="0"/>
              <a:t>English Expectations – Year 1 Reading Comprehension</a:t>
            </a:r>
          </a:p>
        </p:txBody>
      </p:sp>
      <p:sp>
        <p:nvSpPr>
          <p:cNvPr id="3" name="Content Placeholder 2">
            <a:extLst>
              <a:ext uri="{FF2B5EF4-FFF2-40B4-BE49-F238E27FC236}">
                <a16:creationId xmlns:a16="http://schemas.microsoft.com/office/drawing/2014/main" id="{A0DFD855-A3EC-461B-93A6-5C030D9D568C}"/>
              </a:ext>
            </a:extLst>
          </p:cNvPr>
          <p:cNvSpPr>
            <a:spLocks noGrp="1"/>
          </p:cNvSpPr>
          <p:nvPr>
            <p:ph idx="1"/>
          </p:nvPr>
        </p:nvSpPr>
        <p:spPr>
          <a:xfrm>
            <a:off x="645130" y="1764254"/>
            <a:ext cx="9692969" cy="5093746"/>
          </a:xfrm>
        </p:spPr>
        <p:txBody>
          <a:bodyPr>
            <a:noAutofit/>
          </a:bodyPr>
          <a:lstStyle/>
          <a:p>
            <a:r>
              <a:rPr lang="en-GB" sz="1400" dirty="0"/>
              <a:t>develop pleasure in reading, motivation to read, vocabulary and understanding by:</a:t>
            </a:r>
          </a:p>
          <a:p>
            <a:r>
              <a:rPr lang="en-GB" sz="1400" dirty="0"/>
              <a:t>listening to and discussing a wide range of poems, stories and non-fiction at a level beyond that at which they can read independently </a:t>
            </a:r>
          </a:p>
          <a:p>
            <a:r>
              <a:rPr lang="en-GB" sz="1400" dirty="0"/>
              <a:t>being encouraged to link what they read or hear read to their own experiences </a:t>
            </a:r>
          </a:p>
          <a:p>
            <a:r>
              <a:rPr lang="en-GB" sz="1400" dirty="0"/>
              <a:t>becoming very familiar with key stories, fairy stories and traditional tales, retelling them and considering their particular characteristics </a:t>
            </a:r>
          </a:p>
          <a:p>
            <a:r>
              <a:rPr lang="en-GB" sz="1400" dirty="0"/>
              <a:t>recognising and joining in with predictable phrases </a:t>
            </a:r>
          </a:p>
          <a:p>
            <a:r>
              <a:rPr lang="en-GB" sz="1400" dirty="0"/>
              <a:t>learning to appreciate rhymes and poems, and to recite some by heart  discussing word meanings, linking new meanings to those already known </a:t>
            </a:r>
          </a:p>
          <a:p>
            <a:r>
              <a:rPr lang="en-GB" sz="1400" dirty="0"/>
              <a:t>understand both the books they can already read accurately and fluently and those they listen to by: </a:t>
            </a:r>
          </a:p>
          <a:p>
            <a:r>
              <a:rPr lang="en-GB" sz="1400" dirty="0"/>
              <a:t>drawing on what they already know or on background information and vocabulary provided by the teacher </a:t>
            </a:r>
          </a:p>
          <a:p>
            <a:r>
              <a:rPr lang="en-GB" sz="1400" dirty="0"/>
              <a:t>checking that the text makes sense to them as they read and correcting inaccurate reading </a:t>
            </a:r>
          </a:p>
          <a:p>
            <a:r>
              <a:rPr lang="en-GB" sz="1400" dirty="0"/>
              <a:t>discussing the significance of the title and events  making inferences on the basis of what is being said and done </a:t>
            </a:r>
          </a:p>
          <a:p>
            <a:r>
              <a:rPr lang="en-GB" sz="1400" dirty="0"/>
              <a:t>predicting what might happen on the basis of what has been read so far</a:t>
            </a:r>
          </a:p>
          <a:p>
            <a:r>
              <a:rPr lang="en-GB" sz="1400" dirty="0"/>
              <a:t> participate in discussion about what is read to them, taking turns and listening to what others say </a:t>
            </a:r>
          </a:p>
          <a:p>
            <a:r>
              <a:rPr lang="en-GB" sz="1400" dirty="0"/>
              <a:t>explain clearly their understanding of what is read to them.</a:t>
            </a:r>
          </a:p>
        </p:txBody>
      </p:sp>
    </p:spTree>
    <p:extLst>
      <p:ext uri="{BB962C8B-B14F-4D97-AF65-F5344CB8AC3E}">
        <p14:creationId xmlns:p14="http://schemas.microsoft.com/office/powerpoint/2010/main" val="36459567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FD847D-5DE9-4D43-94B0-13C2C84B7330}"/>
              </a:ext>
            </a:extLst>
          </p:cNvPr>
          <p:cNvSpPr>
            <a:spLocks noGrp="1"/>
          </p:cNvSpPr>
          <p:nvPr>
            <p:ph type="title"/>
          </p:nvPr>
        </p:nvSpPr>
        <p:spPr/>
        <p:txBody>
          <a:bodyPr/>
          <a:lstStyle/>
          <a:p>
            <a:r>
              <a:rPr lang="en-GB" dirty="0"/>
              <a:t>English Expectations – Year 1 Writing</a:t>
            </a:r>
          </a:p>
        </p:txBody>
      </p:sp>
      <p:pic>
        <p:nvPicPr>
          <p:cNvPr id="4" name="Content Placeholder 3">
            <a:extLst>
              <a:ext uri="{FF2B5EF4-FFF2-40B4-BE49-F238E27FC236}">
                <a16:creationId xmlns:a16="http://schemas.microsoft.com/office/drawing/2014/main" id="{13D3D45A-9EBE-43EE-AFE1-5DF60CCBF495}"/>
              </a:ext>
            </a:extLst>
          </p:cNvPr>
          <p:cNvPicPr>
            <a:picLocks noGrp="1" noChangeAspect="1"/>
          </p:cNvPicPr>
          <p:nvPr>
            <p:ph idx="1"/>
          </p:nvPr>
        </p:nvPicPr>
        <p:blipFill>
          <a:blip r:embed="rId2"/>
          <a:stretch>
            <a:fillRect/>
          </a:stretch>
        </p:blipFill>
        <p:spPr>
          <a:xfrm>
            <a:off x="457593" y="1853248"/>
            <a:ext cx="6172200" cy="2028825"/>
          </a:xfrm>
          <a:prstGeom prst="rect">
            <a:avLst/>
          </a:prstGeom>
        </p:spPr>
      </p:pic>
      <p:pic>
        <p:nvPicPr>
          <p:cNvPr id="5" name="Picture 4">
            <a:extLst>
              <a:ext uri="{FF2B5EF4-FFF2-40B4-BE49-F238E27FC236}">
                <a16:creationId xmlns:a16="http://schemas.microsoft.com/office/drawing/2014/main" id="{06B14C39-0BD8-4AFC-B7E7-C8526386E73D}"/>
              </a:ext>
            </a:extLst>
          </p:cNvPr>
          <p:cNvPicPr>
            <a:picLocks noChangeAspect="1"/>
          </p:cNvPicPr>
          <p:nvPr/>
        </p:nvPicPr>
        <p:blipFill>
          <a:blip r:embed="rId3"/>
          <a:stretch>
            <a:fillRect/>
          </a:stretch>
        </p:blipFill>
        <p:spPr>
          <a:xfrm>
            <a:off x="5348472" y="3018977"/>
            <a:ext cx="6124575" cy="3638550"/>
          </a:xfrm>
          <a:prstGeom prst="rect">
            <a:avLst/>
          </a:prstGeom>
        </p:spPr>
      </p:pic>
    </p:spTree>
    <p:extLst>
      <p:ext uri="{BB962C8B-B14F-4D97-AF65-F5344CB8AC3E}">
        <p14:creationId xmlns:p14="http://schemas.microsoft.com/office/powerpoint/2010/main" val="26815579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1EDC7F-150B-4CE4-867B-23D990BDBF4F}"/>
              </a:ext>
            </a:extLst>
          </p:cNvPr>
          <p:cNvSpPr>
            <a:spLocks noGrp="1"/>
          </p:cNvSpPr>
          <p:nvPr>
            <p:ph type="title"/>
          </p:nvPr>
        </p:nvSpPr>
        <p:spPr/>
        <p:txBody>
          <a:bodyPr/>
          <a:lstStyle/>
          <a:p>
            <a:endParaRPr lang="en-GB"/>
          </a:p>
        </p:txBody>
      </p:sp>
      <p:pic>
        <p:nvPicPr>
          <p:cNvPr id="6" name="Content Placeholder 5">
            <a:extLst>
              <a:ext uri="{FF2B5EF4-FFF2-40B4-BE49-F238E27FC236}">
                <a16:creationId xmlns:a16="http://schemas.microsoft.com/office/drawing/2014/main" id="{9A418ECE-02C8-4994-A3F8-119318849389}"/>
              </a:ext>
            </a:extLst>
          </p:cNvPr>
          <p:cNvPicPr>
            <a:picLocks noGrp="1" noChangeAspect="1"/>
          </p:cNvPicPr>
          <p:nvPr>
            <p:ph idx="1"/>
          </p:nvPr>
        </p:nvPicPr>
        <p:blipFill>
          <a:blip r:embed="rId2"/>
          <a:stretch>
            <a:fillRect/>
          </a:stretch>
        </p:blipFill>
        <p:spPr>
          <a:xfrm>
            <a:off x="2275914" y="3281082"/>
            <a:ext cx="6343650" cy="3124200"/>
          </a:xfrm>
          <a:prstGeom prst="rect">
            <a:avLst/>
          </a:prstGeom>
        </p:spPr>
      </p:pic>
      <p:pic>
        <p:nvPicPr>
          <p:cNvPr id="4" name="Picture 3">
            <a:extLst>
              <a:ext uri="{FF2B5EF4-FFF2-40B4-BE49-F238E27FC236}">
                <a16:creationId xmlns:a16="http://schemas.microsoft.com/office/drawing/2014/main" id="{1646C8E4-6DE0-4972-A198-DFC2B07E400C}"/>
              </a:ext>
            </a:extLst>
          </p:cNvPr>
          <p:cNvPicPr>
            <a:picLocks noChangeAspect="1"/>
          </p:cNvPicPr>
          <p:nvPr/>
        </p:nvPicPr>
        <p:blipFill>
          <a:blip r:embed="rId3"/>
          <a:stretch>
            <a:fillRect/>
          </a:stretch>
        </p:blipFill>
        <p:spPr>
          <a:xfrm>
            <a:off x="156658" y="249386"/>
            <a:ext cx="6134100" cy="2981325"/>
          </a:xfrm>
          <a:prstGeom prst="rect">
            <a:avLst/>
          </a:prstGeom>
        </p:spPr>
      </p:pic>
      <p:pic>
        <p:nvPicPr>
          <p:cNvPr id="5" name="Picture 4">
            <a:extLst>
              <a:ext uri="{FF2B5EF4-FFF2-40B4-BE49-F238E27FC236}">
                <a16:creationId xmlns:a16="http://schemas.microsoft.com/office/drawing/2014/main" id="{1DF81ACE-0067-4866-9731-E36152F58CD6}"/>
              </a:ext>
            </a:extLst>
          </p:cNvPr>
          <p:cNvPicPr>
            <a:picLocks noChangeAspect="1"/>
          </p:cNvPicPr>
          <p:nvPr/>
        </p:nvPicPr>
        <p:blipFill>
          <a:blip r:embed="rId4"/>
          <a:stretch>
            <a:fillRect/>
          </a:stretch>
        </p:blipFill>
        <p:spPr>
          <a:xfrm>
            <a:off x="6096000" y="249386"/>
            <a:ext cx="6276975" cy="2743200"/>
          </a:xfrm>
          <a:prstGeom prst="rect">
            <a:avLst/>
          </a:prstGeom>
        </p:spPr>
      </p:pic>
    </p:spTree>
    <p:extLst>
      <p:ext uri="{BB962C8B-B14F-4D97-AF65-F5344CB8AC3E}">
        <p14:creationId xmlns:p14="http://schemas.microsoft.com/office/powerpoint/2010/main" val="16439070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B43F92-4738-4E97-A981-4D3F01CE26D6}"/>
              </a:ext>
            </a:extLst>
          </p:cNvPr>
          <p:cNvSpPr>
            <a:spLocks noGrp="1"/>
          </p:cNvSpPr>
          <p:nvPr>
            <p:ph type="title"/>
          </p:nvPr>
        </p:nvSpPr>
        <p:spPr>
          <a:xfrm>
            <a:off x="646111" y="452718"/>
            <a:ext cx="5820131" cy="1400530"/>
          </a:xfrm>
        </p:spPr>
        <p:txBody>
          <a:bodyPr/>
          <a:lstStyle/>
          <a:p>
            <a:r>
              <a:rPr lang="en-GB" dirty="0"/>
              <a:t>Year 2 Expectations - Reading</a:t>
            </a:r>
          </a:p>
        </p:txBody>
      </p:sp>
      <p:pic>
        <p:nvPicPr>
          <p:cNvPr id="5" name="Content Placeholder 4">
            <a:extLst>
              <a:ext uri="{FF2B5EF4-FFF2-40B4-BE49-F238E27FC236}">
                <a16:creationId xmlns:a16="http://schemas.microsoft.com/office/drawing/2014/main" id="{2C0ED486-7746-4255-B878-7BC4F5709690}"/>
              </a:ext>
            </a:extLst>
          </p:cNvPr>
          <p:cNvPicPr>
            <a:picLocks noGrp="1" noChangeAspect="1"/>
          </p:cNvPicPr>
          <p:nvPr>
            <p:ph idx="1"/>
          </p:nvPr>
        </p:nvPicPr>
        <p:blipFill>
          <a:blip r:embed="rId2"/>
          <a:stretch>
            <a:fillRect/>
          </a:stretch>
        </p:blipFill>
        <p:spPr>
          <a:xfrm>
            <a:off x="6466242" y="-16598"/>
            <a:ext cx="5752213" cy="6874597"/>
          </a:xfrm>
          <a:prstGeom prst="rect">
            <a:avLst/>
          </a:prstGeom>
        </p:spPr>
      </p:pic>
      <p:pic>
        <p:nvPicPr>
          <p:cNvPr id="4" name="Picture 3">
            <a:extLst>
              <a:ext uri="{FF2B5EF4-FFF2-40B4-BE49-F238E27FC236}">
                <a16:creationId xmlns:a16="http://schemas.microsoft.com/office/drawing/2014/main" id="{C93BAA69-EF7A-4224-887B-73E0CAA758B4}"/>
              </a:ext>
            </a:extLst>
          </p:cNvPr>
          <p:cNvPicPr>
            <a:picLocks noChangeAspect="1"/>
          </p:cNvPicPr>
          <p:nvPr/>
        </p:nvPicPr>
        <p:blipFill>
          <a:blip r:embed="rId3"/>
          <a:stretch>
            <a:fillRect/>
          </a:stretch>
        </p:blipFill>
        <p:spPr>
          <a:xfrm>
            <a:off x="217842" y="1983889"/>
            <a:ext cx="6248400" cy="4267200"/>
          </a:xfrm>
          <a:prstGeom prst="rect">
            <a:avLst/>
          </a:prstGeom>
        </p:spPr>
      </p:pic>
    </p:spTree>
    <p:extLst>
      <p:ext uri="{BB962C8B-B14F-4D97-AF65-F5344CB8AC3E}">
        <p14:creationId xmlns:p14="http://schemas.microsoft.com/office/powerpoint/2010/main" val="1303677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3C0AE7-AC82-4FD3-8D5B-5F3E041E683F}"/>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0414E3AA-4810-4653-A742-043153613D5C}"/>
              </a:ext>
            </a:extLst>
          </p:cNvPr>
          <p:cNvPicPr>
            <a:picLocks noGrp="1" noChangeAspect="1"/>
          </p:cNvPicPr>
          <p:nvPr>
            <p:ph idx="1"/>
          </p:nvPr>
        </p:nvPicPr>
        <p:blipFill>
          <a:blip r:embed="rId2"/>
          <a:stretch>
            <a:fillRect/>
          </a:stretch>
        </p:blipFill>
        <p:spPr>
          <a:xfrm>
            <a:off x="134189" y="3090695"/>
            <a:ext cx="5038725" cy="1143000"/>
          </a:xfrm>
          <a:prstGeom prst="rect">
            <a:avLst/>
          </a:prstGeom>
        </p:spPr>
      </p:pic>
      <p:pic>
        <p:nvPicPr>
          <p:cNvPr id="4" name="Picture 3">
            <a:extLst>
              <a:ext uri="{FF2B5EF4-FFF2-40B4-BE49-F238E27FC236}">
                <a16:creationId xmlns:a16="http://schemas.microsoft.com/office/drawing/2014/main" id="{0A763F93-56A4-4FBF-A7C3-2FF7DE5AB6B0}"/>
              </a:ext>
            </a:extLst>
          </p:cNvPr>
          <p:cNvPicPr>
            <a:picLocks noChangeAspect="1"/>
          </p:cNvPicPr>
          <p:nvPr/>
        </p:nvPicPr>
        <p:blipFill>
          <a:blip r:embed="rId3"/>
          <a:stretch>
            <a:fillRect/>
          </a:stretch>
        </p:blipFill>
        <p:spPr>
          <a:xfrm>
            <a:off x="124665" y="90656"/>
            <a:ext cx="5057775" cy="3105150"/>
          </a:xfrm>
          <a:prstGeom prst="rect">
            <a:avLst/>
          </a:prstGeom>
        </p:spPr>
      </p:pic>
      <p:pic>
        <p:nvPicPr>
          <p:cNvPr id="6" name="Picture 5">
            <a:extLst>
              <a:ext uri="{FF2B5EF4-FFF2-40B4-BE49-F238E27FC236}">
                <a16:creationId xmlns:a16="http://schemas.microsoft.com/office/drawing/2014/main" id="{41AB31AD-0638-476B-A406-05B953E93558}"/>
              </a:ext>
            </a:extLst>
          </p:cNvPr>
          <p:cNvPicPr>
            <a:picLocks noChangeAspect="1"/>
          </p:cNvPicPr>
          <p:nvPr/>
        </p:nvPicPr>
        <p:blipFill>
          <a:blip r:embed="rId4"/>
          <a:stretch>
            <a:fillRect/>
          </a:stretch>
        </p:blipFill>
        <p:spPr>
          <a:xfrm>
            <a:off x="5191964" y="180303"/>
            <a:ext cx="5086350" cy="4324350"/>
          </a:xfrm>
          <a:prstGeom prst="rect">
            <a:avLst/>
          </a:prstGeom>
        </p:spPr>
      </p:pic>
    </p:spTree>
    <p:extLst>
      <p:ext uri="{BB962C8B-B14F-4D97-AF65-F5344CB8AC3E}">
        <p14:creationId xmlns:p14="http://schemas.microsoft.com/office/powerpoint/2010/main" val="21713593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A55E08-67D2-4393-86E2-E78C619E264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59FFA66-5EA4-4BA0-BFF9-7337CF9BDC88}"/>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D4330887-FDDB-4A17-AB5D-484C67F54AC2}"/>
              </a:ext>
            </a:extLst>
          </p:cNvPr>
          <p:cNvPicPr>
            <a:picLocks noChangeAspect="1"/>
          </p:cNvPicPr>
          <p:nvPr/>
        </p:nvPicPr>
        <p:blipFill>
          <a:blip r:embed="rId2"/>
          <a:stretch>
            <a:fillRect/>
          </a:stretch>
        </p:blipFill>
        <p:spPr>
          <a:xfrm>
            <a:off x="2526606" y="919806"/>
            <a:ext cx="6117154" cy="4598867"/>
          </a:xfrm>
          <a:prstGeom prst="rect">
            <a:avLst/>
          </a:prstGeom>
        </p:spPr>
      </p:pic>
    </p:spTree>
    <p:extLst>
      <p:ext uri="{BB962C8B-B14F-4D97-AF65-F5344CB8AC3E}">
        <p14:creationId xmlns:p14="http://schemas.microsoft.com/office/powerpoint/2010/main" val="19093288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0A54FA-6A6E-44CD-81BF-0E0D7C0B0EA4}"/>
              </a:ext>
            </a:extLst>
          </p:cNvPr>
          <p:cNvSpPr>
            <a:spLocks noGrp="1"/>
          </p:cNvSpPr>
          <p:nvPr>
            <p:ph type="title"/>
          </p:nvPr>
        </p:nvSpPr>
        <p:spPr/>
        <p:txBody>
          <a:bodyPr/>
          <a:lstStyle/>
          <a:p>
            <a:pPr algn="ctr"/>
            <a:r>
              <a:rPr lang="en-GB" dirty="0"/>
              <a:t>Maths – Year 1</a:t>
            </a:r>
          </a:p>
        </p:txBody>
      </p:sp>
      <p:pic>
        <p:nvPicPr>
          <p:cNvPr id="5" name="Content Placeholder 4">
            <a:extLst>
              <a:ext uri="{FF2B5EF4-FFF2-40B4-BE49-F238E27FC236}">
                <a16:creationId xmlns:a16="http://schemas.microsoft.com/office/drawing/2014/main" id="{4F876D28-6022-4B39-8365-2042A1966F98}"/>
              </a:ext>
            </a:extLst>
          </p:cNvPr>
          <p:cNvPicPr>
            <a:picLocks noGrp="1" noChangeAspect="1"/>
          </p:cNvPicPr>
          <p:nvPr>
            <p:ph idx="1"/>
          </p:nvPr>
        </p:nvPicPr>
        <p:blipFill>
          <a:blip r:embed="rId2"/>
          <a:stretch>
            <a:fillRect/>
          </a:stretch>
        </p:blipFill>
        <p:spPr>
          <a:xfrm>
            <a:off x="-56459" y="4395601"/>
            <a:ext cx="6334125" cy="2400300"/>
          </a:xfrm>
          <a:prstGeom prst="rect">
            <a:avLst/>
          </a:prstGeom>
        </p:spPr>
      </p:pic>
      <p:pic>
        <p:nvPicPr>
          <p:cNvPr id="4" name="Picture 3">
            <a:extLst>
              <a:ext uri="{FF2B5EF4-FFF2-40B4-BE49-F238E27FC236}">
                <a16:creationId xmlns:a16="http://schemas.microsoft.com/office/drawing/2014/main" id="{A6E3DDC9-1F0A-479E-ACEA-17B722BA9A97}"/>
              </a:ext>
            </a:extLst>
          </p:cNvPr>
          <p:cNvPicPr>
            <a:picLocks noChangeAspect="1"/>
          </p:cNvPicPr>
          <p:nvPr/>
        </p:nvPicPr>
        <p:blipFill>
          <a:blip r:embed="rId3"/>
          <a:stretch>
            <a:fillRect/>
          </a:stretch>
        </p:blipFill>
        <p:spPr>
          <a:xfrm>
            <a:off x="-151709" y="1147576"/>
            <a:ext cx="6429375" cy="3248025"/>
          </a:xfrm>
          <a:prstGeom prst="rect">
            <a:avLst/>
          </a:prstGeom>
        </p:spPr>
      </p:pic>
      <p:pic>
        <p:nvPicPr>
          <p:cNvPr id="6" name="Picture 5">
            <a:extLst>
              <a:ext uri="{FF2B5EF4-FFF2-40B4-BE49-F238E27FC236}">
                <a16:creationId xmlns:a16="http://schemas.microsoft.com/office/drawing/2014/main" id="{E44F0E0A-65D8-499F-ADD8-9CE0AEC2BF4B}"/>
              </a:ext>
            </a:extLst>
          </p:cNvPr>
          <p:cNvPicPr>
            <a:picLocks noChangeAspect="1"/>
          </p:cNvPicPr>
          <p:nvPr/>
        </p:nvPicPr>
        <p:blipFill>
          <a:blip r:embed="rId4"/>
          <a:stretch>
            <a:fillRect/>
          </a:stretch>
        </p:blipFill>
        <p:spPr>
          <a:xfrm>
            <a:off x="6096000" y="1147576"/>
            <a:ext cx="6248400" cy="1590675"/>
          </a:xfrm>
          <a:prstGeom prst="rect">
            <a:avLst/>
          </a:prstGeom>
        </p:spPr>
      </p:pic>
      <p:pic>
        <p:nvPicPr>
          <p:cNvPr id="7" name="Picture 6">
            <a:extLst>
              <a:ext uri="{FF2B5EF4-FFF2-40B4-BE49-F238E27FC236}">
                <a16:creationId xmlns:a16="http://schemas.microsoft.com/office/drawing/2014/main" id="{2BA29C1D-1490-42C8-B494-1BBE2267FD08}"/>
              </a:ext>
            </a:extLst>
          </p:cNvPr>
          <p:cNvPicPr>
            <a:picLocks noChangeAspect="1"/>
          </p:cNvPicPr>
          <p:nvPr/>
        </p:nvPicPr>
        <p:blipFill>
          <a:blip r:embed="rId5"/>
          <a:stretch>
            <a:fillRect/>
          </a:stretch>
        </p:blipFill>
        <p:spPr>
          <a:xfrm>
            <a:off x="6096000" y="2743658"/>
            <a:ext cx="6238875" cy="1800225"/>
          </a:xfrm>
          <a:prstGeom prst="rect">
            <a:avLst/>
          </a:prstGeom>
        </p:spPr>
      </p:pic>
    </p:spTree>
    <p:extLst>
      <p:ext uri="{BB962C8B-B14F-4D97-AF65-F5344CB8AC3E}">
        <p14:creationId xmlns:p14="http://schemas.microsoft.com/office/powerpoint/2010/main" val="41655791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0F8BA7-F171-439C-A0FA-C824FEEDEF1C}"/>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F0E6B17B-5539-460E-8491-DA98D25A2170}"/>
              </a:ext>
            </a:extLst>
          </p:cNvPr>
          <p:cNvSpPr>
            <a:spLocks noGrp="1"/>
          </p:cNvSpPr>
          <p:nvPr>
            <p:ph idx="1"/>
          </p:nvPr>
        </p:nvSpPr>
        <p:spPr/>
        <p:txBody>
          <a:bodyPr/>
          <a:lstStyle/>
          <a:p>
            <a:endParaRPr lang="en-GB" dirty="0"/>
          </a:p>
        </p:txBody>
      </p:sp>
      <p:pic>
        <p:nvPicPr>
          <p:cNvPr id="4" name="Picture 3">
            <a:extLst>
              <a:ext uri="{FF2B5EF4-FFF2-40B4-BE49-F238E27FC236}">
                <a16:creationId xmlns:a16="http://schemas.microsoft.com/office/drawing/2014/main" id="{B79C43E3-3DD1-4DB9-AE36-27E01979E696}"/>
              </a:ext>
            </a:extLst>
          </p:cNvPr>
          <p:cNvPicPr>
            <a:picLocks noChangeAspect="1"/>
          </p:cNvPicPr>
          <p:nvPr/>
        </p:nvPicPr>
        <p:blipFill>
          <a:blip r:embed="rId2"/>
          <a:stretch>
            <a:fillRect/>
          </a:stretch>
        </p:blipFill>
        <p:spPr>
          <a:xfrm>
            <a:off x="0" y="0"/>
            <a:ext cx="6257925" cy="5619750"/>
          </a:xfrm>
          <a:prstGeom prst="rect">
            <a:avLst/>
          </a:prstGeom>
        </p:spPr>
      </p:pic>
      <p:pic>
        <p:nvPicPr>
          <p:cNvPr id="6" name="Picture 5">
            <a:extLst>
              <a:ext uri="{FF2B5EF4-FFF2-40B4-BE49-F238E27FC236}">
                <a16:creationId xmlns:a16="http://schemas.microsoft.com/office/drawing/2014/main" id="{4E77B4C5-44BC-493E-85E1-F404B74CECC1}"/>
              </a:ext>
            </a:extLst>
          </p:cNvPr>
          <p:cNvPicPr>
            <a:picLocks noChangeAspect="1"/>
          </p:cNvPicPr>
          <p:nvPr/>
        </p:nvPicPr>
        <p:blipFill>
          <a:blip r:embed="rId3"/>
          <a:stretch>
            <a:fillRect/>
          </a:stretch>
        </p:blipFill>
        <p:spPr>
          <a:xfrm>
            <a:off x="5905500" y="0"/>
            <a:ext cx="6286500" cy="1666875"/>
          </a:xfrm>
          <a:prstGeom prst="rect">
            <a:avLst/>
          </a:prstGeom>
        </p:spPr>
      </p:pic>
      <p:pic>
        <p:nvPicPr>
          <p:cNvPr id="7" name="Picture 6">
            <a:extLst>
              <a:ext uri="{FF2B5EF4-FFF2-40B4-BE49-F238E27FC236}">
                <a16:creationId xmlns:a16="http://schemas.microsoft.com/office/drawing/2014/main" id="{F1330A47-D988-4D08-9281-3AA82BBC1714}"/>
              </a:ext>
            </a:extLst>
          </p:cNvPr>
          <p:cNvPicPr>
            <a:picLocks noChangeAspect="1"/>
          </p:cNvPicPr>
          <p:nvPr/>
        </p:nvPicPr>
        <p:blipFill>
          <a:blip r:embed="rId4"/>
          <a:stretch>
            <a:fillRect/>
          </a:stretch>
        </p:blipFill>
        <p:spPr>
          <a:xfrm>
            <a:off x="5848350" y="1666875"/>
            <a:ext cx="6343650" cy="1457325"/>
          </a:xfrm>
          <a:prstGeom prst="rect">
            <a:avLst/>
          </a:prstGeom>
        </p:spPr>
      </p:pic>
    </p:spTree>
    <p:extLst>
      <p:ext uri="{BB962C8B-B14F-4D97-AF65-F5344CB8AC3E}">
        <p14:creationId xmlns:p14="http://schemas.microsoft.com/office/powerpoint/2010/main" val="20021168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CDBD2C-F170-44CF-9C1D-D82E40F3DCB1}"/>
              </a:ext>
            </a:extLst>
          </p:cNvPr>
          <p:cNvSpPr>
            <a:spLocks noGrp="1"/>
          </p:cNvSpPr>
          <p:nvPr>
            <p:ph type="title"/>
          </p:nvPr>
        </p:nvSpPr>
        <p:spPr/>
        <p:txBody>
          <a:bodyPr/>
          <a:lstStyle/>
          <a:p>
            <a:r>
              <a:rPr lang="en-GB" dirty="0"/>
              <a:t>Year 2</a:t>
            </a:r>
          </a:p>
        </p:txBody>
      </p:sp>
      <p:pic>
        <p:nvPicPr>
          <p:cNvPr id="5" name="Content Placeholder 4">
            <a:extLst>
              <a:ext uri="{FF2B5EF4-FFF2-40B4-BE49-F238E27FC236}">
                <a16:creationId xmlns:a16="http://schemas.microsoft.com/office/drawing/2014/main" id="{345F3EC8-B08B-4AEE-BC8D-0FDA72D41F5F}"/>
              </a:ext>
            </a:extLst>
          </p:cNvPr>
          <p:cNvPicPr>
            <a:picLocks noGrp="1" noChangeAspect="1"/>
          </p:cNvPicPr>
          <p:nvPr>
            <p:ph idx="1"/>
          </p:nvPr>
        </p:nvPicPr>
        <p:blipFill>
          <a:blip r:embed="rId2"/>
          <a:stretch>
            <a:fillRect/>
          </a:stretch>
        </p:blipFill>
        <p:spPr>
          <a:xfrm>
            <a:off x="5902859" y="331413"/>
            <a:ext cx="6084503" cy="4673339"/>
          </a:xfrm>
          <a:prstGeom prst="rect">
            <a:avLst/>
          </a:prstGeom>
        </p:spPr>
      </p:pic>
      <p:pic>
        <p:nvPicPr>
          <p:cNvPr id="4" name="Picture 3">
            <a:extLst>
              <a:ext uri="{FF2B5EF4-FFF2-40B4-BE49-F238E27FC236}">
                <a16:creationId xmlns:a16="http://schemas.microsoft.com/office/drawing/2014/main" id="{5FEE6E7F-FEFD-4917-B71F-469822435648}"/>
              </a:ext>
            </a:extLst>
          </p:cNvPr>
          <p:cNvPicPr>
            <a:picLocks noChangeAspect="1"/>
          </p:cNvPicPr>
          <p:nvPr/>
        </p:nvPicPr>
        <p:blipFill>
          <a:blip r:embed="rId3"/>
          <a:stretch>
            <a:fillRect/>
          </a:stretch>
        </p:blipFill>
        <p:spPr>
          <a:xfrm>
            <a:off x="0" y="1178858"/>
            <a:ext cx="6238875" cy="2971800"/>
          </a:xfrm>
          <a:prstGeom prst="rect">
            <a:avLst/>
          </a:prstGeom>
        </p:spPr>
      </p:pic>
    </p:spTree>
    <p:extLst>
      <p:ext uri="{BB962C8B-B14F-4D97-AF65-F5344CB8AC3E}">
        <p14:creationId xmlns:p14="http://schemas.microsoft.com/office/powerpoint/2010/main" val="25103927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0F4E7-4502-4DF3-AA57-3BB29591D060}"/>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7ADBA916-6736-492B-A6C7-B5C366EA3FB7}"/>
              </a:ext>
            </a:extLst>
          </p:cNvPr>
          <p:cNvPicPr>
            <a:picLocks noGrp="1" noChangeAspect="1"/>
          </p:cNvPicPr>
          <p:nvPr>
            <p:ph idx="1"/>
          </p:nvPr>
        </p:nvPicPr>
        <p:blipFill>
          <a:blip r:embed="rId2"/>
          <a:stretch>
            <a:fillRect/>
          </a:stretch>
        </p:blipFill>
        <p:spPr>
          <a:xfrm>
            <a:off x="162542" y="2872507"/>
            <a:ext cx="6267450" cy="2028825"/>
          </a:xfrm>
          <a:prstGeom prst="rect">
            <a:avLst/>
          </a:prstGeom>
        </p:spPr>
      </p:pic>
      <p:pic>
        <p:nvPicPr>
          <p:cNvPr id="4" name="Picture 3">
            <a:extLst>
              <a:ext uri="{FF2B5EF4-FFF2-40B4-BE49-F238E27FC236}">
                <a16:creationId xmlns:a16="http://schemas.microsoft.com/office/drawing/2014/main" id="{74C097D5-E191-422F-8881-82C293F7E606}"/>
              </a:ext>
            </a:extLst>
          </p:cNvPr>
          <p:cNvPicPr>
            <a:picLocks noChangeAspect="1"/>
          </p:cNvPicPr>
          <p:nvPr/>
        </p:nvPicPr>
        <p:blipFill>
          <a:blip r:embed="rId3"/>
          <a:stretch>
            <a:fillRect/>
          </a:stretch>
        </p:blipFill>
        <p:spPr>
          <a:xfrm>
            <a:off x="5576582" y="141979"/>
            <a:ext cx="6238875" cy="3067050"/>
          </a:xfrm>
          <a:prstGeom prst="rect">
            <a:avLst/>
          </a:prstGeom>
        </p:spPr>
      </p:pic>
    </p:spTree>
    <p:extLst>
      <p:ext uri="{BB962C8B-B14F-4D97-AF65-F5344CB8AC3E}">
        <p14:creationId xmlns:p14="http://schemas.microsoft.com/office/powerpoint/2010/main" val="14234233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972A29-CB93-444F-AD2F-CBAB868606A8}"/>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30FEA20A-D34D-407A-93CA-4435B851B2F3}"/>
              </a:ext>
            </a:extLst>
          </p:cNvPr>
          <p:cNvPicPr>
            <a:picLocks noGrp="1" noChangeAspect="1"/>
          </p:cNvPicPr>
          <p:nvPr>
            <p:ph idx="1"/>
          </p:nvPr>
        </p:nvPicPr>
        <p:blipFill>
          <a:blip r:embed="rId2"/>
          <a:stretch>
            <a:fillRect/>
          </a:stretch>
        </p:blipFill>
        <p:spPr>
          <a:xfrm>
            <a:off x="5915025" y="4305300"/>
            <a:ext cx="6276975" cy="2552700"/>
          </a:xfrm>
          <a:prstGeom prst="rect">
            <a:avLst/>
          </a:prstGeom>
        </p:spPr>
      </p:pic>
      <p:pic>
        <p:nvPicPr>
          <p:cNvPr id="4" name="Picture 3">
            <a:extLst>
              <a:ext uri="{FF2B5EF4-FFF2-40B4-BE49-F238E27FC236}">
                <a16:creationId xmlns:a16="http://schemas.microsoft.com/office/drawing/2014/main" id="{CF4E49D9-A910-44EB-95DF-A990E6FB6C14}"/>
              </a:ext>
            </a:extLst>
          </p:cNvPr>
          <p:cNvPicPr>
            <a:picLocks noChangeAspect="1"/>
          </p:cNvPicPr>
          <p:nvPr/>
        </p:nvPicPr>
        <p:blipFill>
          <a:blip r:embed="rId3"/>
          <a:stretch>
            <a:fillRect/>
          </a:stretch>
        </p:blipFill>
        <p:spPr>
          <a:xfrm>
            <a:off x="0" y="0"/>
            <a:ext cx="6324600" cy="4419600"/>
          </a:xfrm>
          <a:prstGeom prst="rect">
            <a:avLst/>
          </a:prstGeom>
        </p:spPr>
      </p:pic>
    </p:spTree>
    <p:extLst>
      <p:ext uri="{BB962C8B-B14F-4D97-AF65-F5344CB8AC3E}">
        <p14:creationId xmlns:p14="http://schemas.microsoft.com/office/powerpoint/2010/main" val="34287740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6E502D-55B5-446E-84D8-4CED64CEAA0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D17527F-DF62-4B00-82FD-3DE253535E8F}"/>
              </a:ext>
            </a:extLst>
          </p:cNvPr>
          <p:cNvSpPr>
            <a:spLocks noGrp="1"/>
          </p:cNvSpPr>
          <p:nvPr>
            <p:ph idx="1"/>
          </p:nvPr>
        </p:nvSpPr>
        <p:spPr/>
        <p:txBody>
          <a:bodyPr/>
          <a:lstStyle/>
          <a:p>
            <a:endParaRPr lang="en-GB" dirty="0"/>
          </a:p>
        </p:txBody>
      </p:sp>
      <p:pic>
        <p:nvPicPr>
          <p:cNvPr id="4" name="Picture 3">
            <a:extLst>
              <a:ext uri="{FF2B5EF4-FFF2-40B4-BE49-F238E27FC236}">
                <a16:creationId xmlns:a16="http://schemas.microsoft.com/office/drawing/2014/main" id="{D38156A5-7CC8-45D0-A18F-A14A14EC9020}"/>
              </a:ext>
            </a:extLst>
          </p:cNvPr>
          <p:cNvPicPr>
            <a:picLocks noChangeAspect="1"/>
          </p:cNvPicPr>
          <p:nvPr/>
        </p:nvPicPr>
        <p:blipFill>
          <a:blip r:embed="rId2"/>
          <a:stretch>
            <a:fillRect/>
          </a:stretch>
        </p:blipFill>
        <p:spPr>
          <a:xfrm>
            <a:off x="221539" y="197448"/>
            <a:ext cx="7304321" cy="2427418"/>
          </a:xfrm>
          <a:prstGeom prst="rect">
            <a:avLst/>
          </a:prstGeom>
        </p:spPr>
      </p:pic>
      <p:pic>
        <p:nvPicPr>
          <p:cNvPr id="5" name="Picture 4">
            <a:extLst>
              <a:ext uri="{FF2B5EF4-FFF2-40B4-BE49-F238E27FC236}">
                <a16:creationId xmlns:a16="http://schemas.microsoft.com/office/drawing/2014/main" id="{2BAB9A11-3F42-4FC5-96A5-E357BBE6C03D}"/>
              </a:ext>
            </a:extLst>
          </p:cNvPr>
          <p:cNvPicPr>
            <a:picLocks noChangeAspect="1"/>
          </p:cNvPicPr>
          <p:nvPr/>
        </p:nvPicPr>
        <p:blipFill>
          <a:blip r:embed="rId3"/>
          <a:stretch>
            <a:fillRect/>
          </a:stretch>
        </p:blipFill>
        <p:spPr>
          <a:xfrm>
            <a:off x="4522134" y="3341257"/>
            <a:ext cx="6267450" cy="2190750"/>
          </a:xfrm>
          <a:prstGeom prst="rect">
            <a:avLst/>
          </a:prstGeom>
        </p:spPr>
      </p:pic>
    </p:spTree>
    <p:extLst>
      <p:ext uri="{BB962C8B-B14F-4D97-AF65-F5344CB8AC3E}">
        <p14:creationId xmlns:p14="http://schemas.microsoft.com/office/powerpoint/2010/main" val="40589314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804E7A-0DC2-4B40-A4BA-AC297B7B4FA2}"/>
              </a:ext>
            </a:extLst>
          </p:cNvPr>
          <p:cNvSpPr>
            <a:spLocks noGrp="1"/>
          </p:cNvSpPr>
          <p:nvPr>
            <p:ph type="title"/>
          </p:nvPr>
        </p:nvSpPr>
        <p:spPr/>
        <p:txBody>
          <a:bodyPr/>
          <a:lstStyle/>
          <a:p>
            <a:pPr algn="ctr"/>
            <a:r>
              <a:rPr lang="en-GB" dirty="0"/>
              <a:t>How do we teach this in school?</a:t>
            </a:r>
            <a:br>
              <a:rPr lang="en-GB" dirty="0"/>
            </a:br>
            <a:r>
              <a:rPr lang="en-GB" dirty="0"/>
              <a:t>Phonics and Reading</a:t>
            </a:r>
          </a:p>
        </p:txBody>
      </p:sp>
      <p:sp>
        <p:nvSpPr>
          <p:cNvPr id="3" name="Content Placeholder 2">
            <a:extLst>
              <a:ext uri="{FF2B5EF4-FFF2-40B4-BE49-F238E27FC236}">
                <a16:creationId xmlns:a16="http://schemas.microsoft.com/office/drawing/2014/main" id="{8D7347C0-5878-43B7-8F50-639FC3B196B0}"/>
              </a:ext>
            </a:extLst>
          </p:cNvPr>
          <p:cNvSpPr>
            <a:spLocks noGrp="1"/>
          </p:cNvSpPr>
          <p:nvPr>
            <p:ph idx="1"/>
          </p:nvPr>
        </p:nvSpPr>
        <p:spPr/>
        <p:txBody>
          <a:bodyPr>
            <a:normAutofit lnSpcReduction="10000"/>
          </a:bodyPr>
          <a:lstStyle/>
          <a:p>
            <a:r>
              <a:rPr lang="en-GB" altLang="en-US" dirty="0">
                <a:latin typeface="Century Gothic" panose="020B0502020202020204" pitchFamily="34" charset="0"/>
              </a:rPr>
              <a:t>Taught largely whole class all children learning same phoneme. </a:t>
            </a:r>
          </a:p>
          <a:p>
            <a:r>
              <a:rPr lang="en-GB" altLang="en-US" dirty="0">
                <a:latin typeface="Century Gothic" panose="020B0502020202020204" pitchFamily="34" charset="0"/>
              </a:rPr>
              <a:t>Learning to read and write letters develops phonemic awareness rapidly</a:t>
            </a:r>
          </a:p>
          <a:p>
            <a:r>
              <a:rPr lang="en-GB" altLang="en-US" dirty="0">
                <a:latin typeface="Century Gothic" panose="020B0502020202020204" pitchFamily="34" charset="0"/>
              </a:rPr>
              <a:t>Consolidating previous learning, learning new content, practising and applying what they have learnt</a:t>
            </a:r>
          </a:p>
          <a:p>
            <a:r>
              <a:rPr lang="en-GB" altLang="en-US" dirty="0">
                <a:latin typeface="Century Gothic" panose="020B0502020202020204" pitchFamily="34" charset="0"/>
              </a:rPr>
              <a:t>Taught phonic phrases to support phoneme and also letter formation cues</a:t>
            </a:r>
          </a:p>
          <a:p>
            <a:r>
              <a:rPr lang="en-GB" altLang="en-US" dirty="0">
                <a:latin typeface="Century Gothic" panose="020B0502020202020204" pitchFamily="34" charset="0"/>
              </a:rPr>
              <a:t>Multi sensory approach – songs, actions, writing words, reading</a:t>
            </a:r>
          </a:p>
          <a:p>
            <a:r>
              <a:rPr lang="en-GB" altLang="en-US" dirty="0">
                <a:latin typeface="Century Gothic" panose="020B0502020202020204" pitchFamily="34" charset="0"/>
              </a:rPr>
              <a:t>Opportunities to write during phonics and reading session</a:t>
            </a:r>
          </a:p>
          <a:p>
            <a:r>
              <a:rPr lang="en-GB" altLang="en-US" dirty="0">
                <a:latin typeface="Century Gothic" panose="020B0502020202020204" pitchFamily="34" charset="0"/>
              </a:rPr>
              <a:t>Weekly reading book supports the phonics lesson focus and also allows skills of comprehension, expression and vocabulary extension</a:t>
            </a:r>
          </a:p>
          <a:p>
            <a:endParaRPr lang="en-GB" dirty="0"/>
          </a:p>
        </p:txBody>
      </p:sp>
    </p:spTree>
    <p:extLst>
      <p:ext uri="{BB962C8B-B14F-4D97-AF65-F5344CB8AC3E}">
        <p14:creationId xmlns:p14="http://schemas.microsoft.com/office/powerpoint/2010/main" val="42747527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0C6026-047C-4519-9AE0-EAB3F322EB35}"/>
              </a:ext>
            </a:extLst>
          </p:cNvPr>
          <p:cNvSpPr>
            <a:spLocks noGrp="1"/>
          </p:cNvSpPr>
          <p:nvPr>
            <p:ph type="title"/>
          </p:nvPr>
        </p:nvSpPr>
        <p:spPr/>
        <p:txBody>
          <a:bodyPr/>
          <a:lstStyle/>
          <a:p>
            <a:r>
              <a:rPr lang="en-GB" dirty="0"/>
              <a:t>A typical phonics session</a:t>
            </a:r>
          </a:p>
        </p:txBody>
      </p:sp>
      <p:sp>
        <p:nvSpPr>
          <p:cNvPr id="3" name="Content Placeholder 2">
            <a:extLst>
              <a:ext uri="{FF2B5EF4-FFF2-40B4-BE49-F238E27FC236}">
                <a16:creationId xmlns:a16="http://schemas.microsoft.com/office/drawing/2014/main" id="{460246AC-0444-4E6F-A15F-517786EF62A7}"/>
              </a:ext>
            </a:extLst>
          </p:cNvPr>
          <p:cNvSpPr>
            <a:spLocks noGrp="1"/>
          </p:cNvSpPr>
          <p:nvPr>
            <p:ph idx="1"/>
          </p:nvPr>
        </p:nvSpPr>
        <p:spPr>
          <a:xfrm>
            <a:off x="1103311" y="1244010"/>
            <a:ext cx="10581869" cy="5004390"/>
          </a:xfrm>
        </p:spPr>
        <p:txBody>
          <a:bodyPr>
            <a:normAutofit/>
          </a:bodyPr>
          <a:lstStyle/>
          <a:p>
            <a:pPr marL="0" indent="0">
              <a:buNone/>
            </a:pPr>
            <a:r>
              <a:rPr lang="en-GB" b="1" dirty="0"/>
              <a:t>     Read GPCs</a:t>
            </a:r>
          </a:p>
          <a:p>
            <a:r>
              <a:rPr lang="en-GB" dirty="0"/>
              <a:t> Children read GPCs learnt so far as you point to them rapidly      /</a:t>
            </a:r>
            <a:r>
              <a:rPr lang="en-GB" dirty="0" err="1"/>
              <a:t>ea</a:t>
            </a:r>
            <a:r>
              <a:rPr lang="en-GB" dirty="0"/>
              <a:t>/ /oy/ /</a:t>
            </a:r>
            <a:r>
              <a:rPr lang="en-GB" dirty="0" err="1"/>
              <a:t>ir</a:t>
            </a:r>
            <a:r>
              <a:rPr lang="en-GB" dirty="0"/>
              <a:t>/ /</a:t>
            </a:r>
            <a:r>
              <a:rPr lang="en-GB" dirty="0" err="1"/>
              <a:t>ue</a:t>
            </a:r>
            <a:r>
              <a:rPr lang="en-GB" dirty="0"/>
              <a:t>/ /aw/ /</a:t>
            </a:r>
            <a:r>
              <a:rPr lang="en-GB" dirty="0" err="1"/>
              <a:t>ew</a:t>
            </a:r>
            <a:r>
              <a:rPr lang="en-GB" dirty="0"/>
              <a:t>/</a:t>
            </a:r>
          </a:p>
          <a:p>
            <a:pPr marL="0" indent="0">
              <a:buNone/>
            </a:pPr>
            <a:r>
              <a:rPr lang="en-GB" b="1" dirty="0"/>
              <a:t>        Stretch and Read</a:t>
            </a:r>
          </a:p>
          <a:p>
            <a:r>
              <a:rPr lang="en-GB" dirty="0"/>
              <a:t> Write the word ‘chew’ on the board and ask the children to  read it aloud.  If necessary, guide the children in how to fast blend the sounds to read the word.</a:t>
            </a:r>
          </a:p>
          <a:p>
            <a:r>
              <a:rPr lang="en-GB" dirty="0"/>
              <a:t> Repeat with the following words: crawls, rescue, whistle, August, obey*</a:t>
            </a:r>
          </a:p>
          <a:p>
            <a:r>
              <a:rPr lang="en-GB" dirty="0"/>
              <a:t> Introduce the Common Exception Word: ‘beautiful’ and model how to decode the phonically regular parts of the word (‘b’, ‘</a:t>
            </a:r>
            <a:r>
              <a:rPr lang="en-GB" dirty="0" err="1"/>
              <a:t>tif</a:t>
            </a:r>
            <a:r>
              <a:rPr lang="en-GB" dirty="0"/>
              <a:t>’, ‘l’) and identify the ‘tricky’ graphemes (‘</a:t>
            </a:r>
            <a:r>
              <a:rPr lang="en-GB" dirty="0" err="1"/>
              <a:t>eau</a:t>
            </a:r>
            <a:r>
              <a:rPr lang="en-GB" dirty="0"/>
              <a:t>’,‘u’). Then use Say-Spell-Say to spell the entire word.</a:t>
            </a:r>
          </a:p>
          <a:p>
            <a:r>
              <a:rPr lang="en-GB" dirty="0"/>
              <a:t> Repeat for ‘plant’** (plant).</a:t>
            </a:r>
          </a:p>
          <a:p>
            <a:r>
              <a:rPr lang="en-GB" dirty="0"/>
              <a:t> Partners turn to Step 45 Day 1 in Partner Practice Booklet 5 and take turns reading the words and sentence in the green boxes.</a:t>
            </a:r>
          </a:p>
          <a:p>
            <a:endParaRPr lang="en-GB" dirty="0"/>
          </a:p>
        </p:txBody>
      </p:sp>
    </p:spTree>
    <p:extLst>
      <p:ext uri="{BB962C8B-B14F-4D97-AF65-F5344CB8AC3E}">
        <p14:creationId xmlns:p14="http://schemas.microsoft.com/office/powerpoint/2010/main" val="32125615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F1A24FF-B896-4F8E-8B18-A83BF914159A}"/>
              </a:ext>
            </a:extLst>
          </p:cNvPr>
          <p:cNvSpPr>
            <a:spLocks noGrp="1"/>
          </p:cNvSpPr>
          <p:nvPr>
            <p:ph idx="1"/>
          </p:nvPr>
        </p:nvSpPr>
        <p:spPr>
          <a:xfrm>
            <a:off x="954456" y="213485"/>
            <a:ext cx="10273525" cy="6431864"/>
          </a:xfrm>
        </p:spPr>
        <p:txBody>
          <a:bodyPr>
            <a:normAutofit fontScale="92500" lnSpcReduction="20000"/>
          </a:bodyPr>
          <a:lstStyle/>
          <a:p>
            <a:pPr marL="0" indent="0">
              <a:buNone/>
            </a:pPr>
            <a:r>
              <a:rPr lang="en-GB" b="1" dirty="0"/>
              <a:t>Quick Erase</a:t>
            </a:r>
          </a:p>
          <a:p>
            <a:r>
              <a:rPr lang="en-GB" dirty="0"/>
              <a:t>Write the word ‘dew’ on a whiteboard and ask the children to read it.</a:t>
            </a:r>
          </a:p>
          <a:p>
            <a:r>
              <a:rPr lang="en-GB" dirty="0"/>
              <a:t>Quickly erase ‘d’ and replace it with ‘f’ so the word now reads ‘few’. Ask the children to read the new word.</a:t>
            </a:r>
          </a:p>
          <a:p>
            <a:r>
              <a:rPr lang="en-GB" dirty="0"/>
              <a:t>Repeat with the following words: flew, flaw, law, lie, </a:t>
            </a:r>
            <a:r>
              <a:rPr lang="en-GB" dirty="0" err="1"/>
              <a:t>lies,flies</a:t>
            </a:r>
            <a:r>
              <a:rPr lang="en-GB" dirty="0"/>
              <a:t>.</a:t>
            </a:r>
          </a:p>
          <a:p>
            <a:r>
              <a:rPr lang="en-GB" dirty="0"/>
              <a:t>Teaching point: explain that ‘</a:t>
            </a:r>
            <a:r>
              <a:rPr lang="en-GB" dirty="0" err="1"/>
              <a:t>ey</a:t>
            </a:r>
            <a:r>
              <a:rPr lang="en-GB" dirty="0"/>
              <a:t>’ is another way of spelling the /ai/ sound.</a:t>
            </a:r>
          </a:p>
          <a:p>
            <a:endParaRPr lang="en-GB" dirty="0"/>
          </a:p>
          <a:p>
            <a:pPr marL="0" indent="0">
              <a:buNone/>
            </a:pPr>
            <a:r>
              <a:rPr lang="en-GB" b="1" dirty="0"/>
              <a:t>Present New GPC</a:t>
            </a:r>
          </a:p>
          <a:p>
            <a:r>
              <a:rPr lang="en-GB" dirty="0"/>
              <a:t> Introduce the Picture Sound Card for the new GPC and say the mnemonic phrase: ‘Bake a cake.’</a:t>
            </a:r>
          </a:p>
          <a:p>
            <a:r>
              <a:rPr lang="en-GB" dirty="0"/>
              <a:t> Ask children to identify the common sound they hear in the words.</a:t>
            </a:r>
          </a:p>
          <a:p>
            <a:r>
              <a:rPr lang="en-GB" dirty="0"/>
              <a:t>Explain that </a:t>
            </a:r>
            <a:r>
              <a:rPr lang="en-GB" dirty="0" err="1"/>
              <a:t>a_e</a:t>
            </a:r>
            <a:r>
              <a:rPr lang="en-GB" dirty="0"/>
              <a:t> is a split vowel digraph.</a:t>
            </a:r>
          </a:p>
          <a:p>
            <a:r>
              <a:rPr lang="en-GB" dirty="0"/>
              <a:t> Use a whiteboard or flipchart to write the word ‘cake’ and demonstrate how </a:t>
            </a:r>
            <a:r>
              <a:rPr lang="en-GB" dirty="0" err="1"/>
              <a:t>a_e</a:t>
            </a:r>
            <a:r>
              <a:rPr lang="en-GB" dirty="0"/>
              <a:t> makes the /ay/ phoneme despite being separated or split by ‘k’.</a:t>
            </a:r>
          </a:p>
          <a:p>
            <a:r>
              <a:rPr lang="en-GB" dirty="0"/>
              <a:t>• Explain that a split digraph is a digraph (two letters </a:t>
            </a:r>
            <a:r>
              <a:rPr lang="en-GB" dirty="0" err="1"/>
              <a:t>thatmake</a:t>
            </a:r>
            <a:r>
              <a:rPr lang="en-GB" dirty="0"/>
              <a:t> one sound) that is split by a consonant. Usually a long vowel sound, e.g. ‘a-e’ (cake), ‘</a:t>
            </a:r>
            <a:r>
              <a:rPr lang="en-GB" dirty="0" err="1"/>
              <a:t>i</a:t>
            </a:r>
            <a:r>
              <a:rPr lang="en-GB" dirty="0"/>
              <a:t>-e’ (five), ‘o-e’ (code), ‘e-e’(complete) and ‘u-e’ (rule).</a:t>
            </a:r>
          </a:p>
          <a:p>
            <a:r>
              <a:rPr lang="en-GB" dirty="0"/>
              <a:t>Write the word ‘</a:t>
            </a:r>
            <a:r>
              <a:rPr lang="en-GB" dirty="0" err="1"/>
              <a:t>cak</a:t>
            </a:r>
            <a:r>
              <a:rPr lang="en-GB" dirty="0"/>
              <a:t>’ on the whiteboard or flipchart and demonstrate how without the final ‘e’ the word would be pronounced differently.</a:t>
            </a:r>
          </a:p>
        </p:txBody>
      </p:sp>
    </p:spTree>
    <p:extLst>
      <p:ext uri="{BB962C8B-B14F-4D97-AF65-F5344CB8AC3E}">
        <p14:creationId xmlns:p14="http://schemas.microsoft.com/office/powerpoint/2010/main" val="14425053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0FFC0C-CBAA-4531-875F-2456C19A6259}"/>
              </a:ext>
            </a:extLst>
          </p:cNvPr>
          <p:cNvSpPr>
            <a:spLocks noGrp="1"/>
          </p:cNvSpPr>
          <p:nvPr>
            <p:ph type="title"/>
          </p:nvPr>
        </p:nvSpPr>
        <p:spPr/>
        <p:txBody>
          <a:bodyPr/>
          <a:lstStyle/>
          <a:p>
            <a:r>
              <a:rPr lang="en-GB" dirty="0"/>
              <a:t>Other activities </a:t>
            </a:r>
          </a:p>
        </p:txBody>
      </p:sp>
      <p:sp>
        <p:nvSpPr>
          <p:cNvPr id="3" name="Content Placeholder 2">
            <a:extLst>
              <a:ext uri="{FF2B5EF4-FFF2-40B4-BE49-F238E27FC236}">
                <a16:creationId xmlns:a16="http://schemas.microsoft.com/office/drawing/2014/main" id="{C724D848-83DC-43BD-ABB4-988C74B07E19}"/>
              </a:ext>
            </a:extLst>
          </p:cNvPr>
          <p:cNvSpPr>
            <a:spLocks noGrp="1"/>
          </p:cNvSpPr>
          <p:nvPr>
            <p:ph idx="1"/>
          </p:nvPr>
        </p:nvSpPr>
        <p:spPr/>
        <p:txBody>
          <a:bodyPr>
            <a:normAutofit fontScale="92500"/>
          </a:bodyPr>
          <a:lstStyle/>
          <a:p>
            <a:pPr marL="0" indent="0">
              <a:buNone/>
            </a:pPr>
            <a:r>
              <a:rPr lang="en-GB" b="1" dirty="0"/>
              <a:t>Spelling Practice</a:t>
            </a:r>
          </a:p>
          <a:p>
            <a:r>
              <a:rPr lang="en-GB" sz="1900" dirty="0"/>
              <a:t>Draw a line down the centre of the board to make four columns. Label the columns with the graphemes they know about for representing this phoneme (ai, ay, </a:t>
            </a:r>
            <a:r>
              <a:rPr lang="en-GB" sz="1900" dirty="0" err="1"/>
              <a:t>a_e</a:t>
            </a:r>
            <a:r>
              <a:rPr lang="en-GB" sz="1900" dirty="0"/>
              <a:t>, </a:t>
            </a:r>
            <a:r>
              <a:rPr lang="en-GB" sz="1900" dirty="0" err="1"/>
              <a:t>ey</a:t>
            </a:r>
            <a:r>
              <a:rPr lang="en-GB" sz="1900" dirty="0"/>
              <a:t>)</a:t>
            </a:r>
          </a:p>
          <a:p>
            <a:r>
              <a:rPr lang="en-GB" sz="1900" dirty="0"/>
              <a:t> Read the word ‘they’ and encourage children to guide you as to which column to record it in.</a:t>
            </a:r>
          </a:p>
          <a:p>
            <a:r>
              <a:rPr lang="en-GB" sz="1900" dirty="0"/>
              <a:t> Repeat for ‘train’, ‘cake’, ‘paper’, ‘stay’, ‘plate’.</a:t>
            </a:r>
          </a:p>
          <a:p>
            <a:pPr marL="0" indent="0">
              <a:buNone/>
            </a:pPr>
            <a:r>
              <a:rPr lang="en-GB" sz="1900" b="1" dirty="0"/>
              <a:t>Write Words and Sentences</a:t>
            </a:r>
          </a:p>
          <a:p>
            <a:r>
              <a:rPr lang="en-GB" sz="1900" dirty="0"/>
              <a:t>Children then write the following words with familiar GPCs: straw, skewer, stature. And words containing the new GPC: late, amaze, chased, braver.</a:t>
            </a:r>
          </a:p>
          <a:p>
            <a:r>
              <a:rPr lang="en-GB" sz="1900" dirty="0"/>
              <a:t> After each, write the correct spelling on the board for children to check their work.</a:t>
            </a:r>
          </a:p>
        </p:txBody>
      </p:sp>
    </p:spTree>
    <p:extLst>
      <p:ext uri="{BB962C8B-B14F-4D97-AF65-F5344CB8AC3E}">
        <p14:creationId xmlns:p14="http://schemas.microsoft.com/office/powerpoint/2010/main" val="11152237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7224EA-746F-4D35-89C9-81275A6600C6}"/>
              </a:ext>
            </a:extLst>
          </p:cNvPr>
          <p:cNvSpPr>
            <a:spLocks noGrp="1"/>
          </p:cNvSpPr>
          <p:nvPr>
            <p:ph type="title"/>
          </p:nvPr>
        </p:nvSpPr>
        <p:spPr/>
        <p:txBody>
          <a:bodyPr/>
          <a:lstStyle/>
          <a:p>
            <a:r>
              <a:rPr lang="en-GB" dirty="0"/>
              <a:t>Shared Reading</a:t>
            </a:r>
          </a:p>
        </p:txBody>
      </p:sp>
      <p:sp>
        <p:nvSpPr>
          <p:cNvPr id="3" name="Content Placeholder 2">
            <a:extLst>
              <a:ext uri="{FF2B5EF4-FFF2-40B4-BE49-F238E27FC236}">
                <a16:creationId xmlns:a16="http://schemas.microsoft.com/office/drawing/2014/main" id="{4F903938-8754-42A8-8F6B-C6E8CC784653}"/>
              </a:ext>
            </a:extLst>
          </p:cNvPr>
          <p:cNvSpPr>
            <a:spLocks noGrp="1"/>
          </p:cNvSpPr>
          <p:nvPr>
            <p:ph idx="1"/>
          </p:nvPr>
        </p:nvSpPr>
        <p:spPr/>
        <p:txBody>
          <a:bodyPr>
            <a:normAutofit/>
          </a:bodyPr>
          <a:lstStyle/>
          <a:p>
            <a:pPr marL="0" indent="0">
              <a:buNone/>
            </a:pPr>
            <a:endParaRPr lang="en-GB" dirty="0"/>
          </a:p>
          <a:p>
            <a:r>
              <a:rPr lang="en-GB" dirty="0">
                <a:hlinkClick r:id="rId2"/>
              </a:rPr>
              <a:t>https://parents.fft.org.uk/tips-for-home-reading/</a:t>
            </a:r>
            <a:endParaRPr lang="en-GB" dirty="0"/>
          </a:p>
          <a:p>
            <a:r>
              <a:rPr lang="en-GB" dirty="0"/>
              <a:t>The Turning </a:t>
            </a:r>
            <a:r>
              <a:rPr lang="en-GB"/>
              <a:t>of the Year</a:t>
            </a:r>
            <a:endParaRPr lang="en-GB" dirty="0"/>
          </a:p>
          <a:p>
            <a:pPr marL="0" indent="0">
              <a:buNone/>
            </a:pPr>
            <a:r>
              <a:rPr lang="en-GB" b="1" dirty="0"/>
              <a:t>Preview</a:t>
            </a:r>
          </a:p>
          <a:p>
            <a:r>
              <a:rPr lang="en-GB" dirty="0"/>
              <a:t> What do you think ‘turning of the year’ means?</a:t>
            </a:r>
          </a:p>
          <a:p>
            <a:r>
              <a:rPr lang="en-GB" dirty="0"/>
              <a:t>On which date does this happen?</a:t>
            </a:r>
          </a:p>
          <a:p>
            <a:r>
              <a:rPr lang="en-GB" dirty="0"/>
              <a:t>In which season is this?</a:t>
            </a:r>
          </a:p>
          <a:p>
            <a:pPr marL="0" indent="0">
              <a:buNone/>
            </a:pPr>
            <a:r>
              <a:rPr lang="en-GB" b="1" dirty="0"/>
              <a:t>Predict</a:t>
            </a:r>
          </a:p>
          <a:p>
            <a:r>
              <a:rPr lang="en-GB" dirty="0"/>
              <a:t>What do you think will happen at the ‘turning of the year’ in this story?</a:t>
            </a:r>
          </a:p>
          <a:p>
            <a:endParaRPr lang="en-GB" dirty="0"/>
          </a:p>
        </p:txBody>
      </p:sp>
    </p:spTree>
    <p:extLst>
      <p:ext uri="{BB962C8B-B14F-4D97-AF65-F5344CB8AC3E}">
        <p14:creationId xmlns:p14="http://schemas.microsoft.com/office/powerpoint/2010/main" val="41124914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6CDAA55-BCA9-48C0-AD46-0271BCDCFE1B}"/>
              </a:ext>
            </a:extLst>
          </p:cNvPr>
          <p:cNvSpPr>
            <a:spLocks noGrp="1"/>
          </p:cNvSpPr>
          <p:nvPr>
            <p:ph idx="1"/>
          </p:nvPr>
        </p:nvSpPr>
        <p:spPr>
          <a:xfrm>
            <a:off x="1103312" y="504092"/>
            <a:ext cx="9212996" cy="5767754"/>
          </a:xfrm>
        </p:spPr>
        <p:txBody>
          <a:bodyPr>
            <a:normAutofit/>
          </a:bodyPr>
          <a:lstStyle/>
          <a:p>
            <a:r>
              <a:rPr lang="en-GB" dirty="0"/>
              <a:t>Look for examples of split digraph words where the final ‘e’ is dropped to add a suffix, e.g. ‘snoring’ and ‘flaming’.</a:t>
            </a:r>
          </a:p>
          <a:p>
            <a:r>
              <a:rPr lang="en-GB" dirty="0"/>
              <a:t>Explain that usually when a word with a split vowel spelling has a suffix added, we drop the final ‘e’ before adding the suffix.</a:t>
            </a:r>
          </a:p>
          <a:p>
            <a:pPr marL="0" indent="0">
              <a:buNone/>
            </a:pPr>
            <a:r>
              <a:rPr lang="en-GB" b="1" dirty="0"/>
              <a:t>Summarise</a:t>
            </a:r>
          </a:p>
          <a:p>
            <a:r>
              <a:rPr lang="en-GB" dirty="0"/>
              <a:t> What were the main things that happened in the story?</a:t>
            </a:r>
          </a:p>
          <a:p>
            <a:r>
              <a:rPr lang="en-GB" dirty="0"/>
              <a:t> What is the season? How can we tell?</a:t>
            </a:r>
          </a:p>
          <a:p>
            <a:pPr marL="0" indent="0">
              <a:buNone/>
            </a:pPr>
            <a:r>
              <a:rPr lang="en-GB" b="1" dirty="0"/>
              <a:t>Writing time</a:t>
            </a:r>
          </a:p>
          <a:p>
            <a:r>
              <a:rPr lang="en-GB" dirty="0"/>
              <a:t>Use the Writing Time process to model the following sentence that uses the word ‘because’ to join two clauses:</a:t>
            </a:r>
          </a:p>
          <a:p>
            <a:pPr marL="0" indent="0">
              <a:buNone/>
            </a:pPr>
            <a:r>
              <a:rPr lang="en-GB" dirty="0"/>
              <a:t>  I like walking in the woods because it is quiet and still there.</a:t>
            </a:r>
          </a:p>
          <a:p>
            <a:r>
              <a:rPr lang="en-GB" dirty="0"/>
              <a:t>Children compose their own sentences orally about why they do or do not like walking in the woods before telling their partner and writing them down individually.</a:t>
            </a:r>
          </a:p>
        </p:txBody>
      </p:sp>
    </p:spTree>
    <p:extLst>
      <p:ext uri="{BB962C8B-B14F-4D97-AF65-F5344CB8AC3E}">
        <p14:creationId xmlns:p14="http://schemas.microsoft.com/office/powerpoint/2010/main" val="27459907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F7BA8-B1C3-4753-93B5-E41B1FBB79B5}"/>
              </a:ext>
            </a:extLst>
          </p:cNvPr>
          <p:cNvSpPr>
            <a:spLocks noGrp="1"/>
          </p:cNvSpPr>
          <p:nvPr>
            <p:ph type="title"/>
          </p:nvPr>
        </p:nvSpPr>
        <p:spPr/>
        <p:txBody>
          <a:bodyPr/>
          <a:lstStyle/>
          <a:p>
            <a:r>
              <a:rPr lang="en-GB" dirty="0"/>
              <a:t>Individual Reading</a:t>
            </a:r>
          </a:p>
        </p:txBody>
      </p:sp>
      <p:sp>
        <p:nvSpPr>
          <p:cNvPr id="3" name="Content Placeholder 2">
            <a:extLst>
              <a:ext uri="{FF2B5EF4-FFF2-40B4-BE49-F238E27FC236}">
                <a16:creationId xmlns:a16="http://schemas.microsoft.com/office/drawing/2014/main" id="{F2421C58-E4FC-447D-AE49-9EEB60A81BCF}"/>
              </a:ext>
            </a:extLst>
          </p:cNvPr>
          <p:cNvSpPr>
            <a:spLocks noGrp="1"/>
          </p:cNvSpPr>
          <p:nvPr>
            <p:ph idx="1"/>
          </p:nvPr>
        </p:nvSpPr>
        <p:spPr/>
        <p:txBody>
          <a:bodyPr/>
          <a:lstStyle/>
          <a:p>
            <a:r>
              <a:rPr lang="en-GB" altLang="en-US" dirty="0">
                <a:latin typeface="Century Gothic" panose="020B0502020202020204" pitchFamily="34" charset="0"/>
              </a:rPr>
              <a:t>All children reading same book in school each week which will be shared with parents on weekly update to allow support at home</a:t>
            </a:r>
          </a:p>
          <a:p>
            <a:r>
              <a:rPr lang="en-GB" altLang="en-US" dirty="0">
                <a:latin typeface="Century Gothic" panose="020B0502020202020204" pitchFamily="34" charset="0"/>
              </a:rPr>
              <a:t>Children will also have individual reading books matched to their reading level, to further extend and develop skills and a love of reading</a:t>
            </a:r>
          </a:p>
          <a:p>
            <a:r>
              <a:rPr lang="en-GB" altLang="en-US" dirty="0">
                <a:latin typeface="Century Gothic" panose="020B0502020202020204" pitchFamily="34" charset="0"/>
              </a:rPr>
              <a:t>Individual reading books changed regularly</a:t>
            </a:r>
          </a:p>
          <a:p>
            <a:r>
              <a:rPr lang="en-GB" altLang="en-US" dirty="0">
                <a:latin typeface="Century Gothic" panose="020B0502020202020204" pitchFamily="34" charset="0"/>
              </a:rPr>
              <a:t>Children will be heard read individually less often but they will all read daily as part of reading session </a:t>
            </a:r>
          </a:p>
          <a:p>
            <a:endParaRPr lang="en-GB" dirty="0"/>
          </a:p>
        </p:txBody>
      </p:sp>
    </p:spTree>
    <p:extLst>
      <p:ext uri="{BB962C8B-B14F-4D97-AF65-F5344CB8AC3E}">
        <p14:creationId xmlns:p14="http://schemas.microsoft.com/office/powerpoint/2010/main" val="5868716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6977AD-8A2E-4B3E-97F7-AA6FBECE679E}"/>
              </a:ext>
            </a:extLst>
          </p:cNvPr>
          <p:cNvSpPr>
            <a:spLocks noGrp="1"/>
          </p:cNvSpPr>
          <p:nvPr>
            <p:ph type="title"/>
          </p:nvPr>
        </p:nvSpPr>
        <p:spPr/>
        <p:txBody>
          <a:bodyPr/>
          <a:lstStyle/>
          <a:p>
            <a:r>
              <a:rPr lang="en-GB" dirty="0"/>
              <a:t>Mastering Number</a:t>
            </a:r>
          </a:p>
        </p:txBody>
      </p:sp>
      <p:sp>
        <p:nvSpPr>
          <p:cNvPr id="3" name="Content Placeholder 2">
            <a:extLst>
              <a:ext uri="{FF2B5EF4-FFF2-40B4-BE49-F238E27FC236}">
                <a16:creationId xmlns:a16="http://schemas.microsoft.com/office/drawing/2014/main" id="{2852FBCF-68A8-48E5-A51A-6B4B72B65300}"/>
              </a:ext>
            </a:extLst>
          </p:cNvPr>
          <p:cNvSpPr>
            <a:spLocks noGrp="1"/>
          </p:cNvSpPr>
          <p:nvPr>
            <p:ph idx="1"/>
          </p:nvPr>
        </p:nvSpPr>
        <p:spPr/>
        <p:txBody>
          <a:bodyPr/>
          <a:lstStyle/>
          <a:p>
            <a:r>
              <a:rPr lang="en-GB" dirty="0"/>
              <a:t>A bit like learning the alphabet and phonics – being able to use is key</a:t>
            </a:r>
          </a:p>
          <a:p>
            <a:r>
              <a:rPr lang="en-GB" dirty="0"/>
              <a:t>Being able to understand what the digits mean and to manipulate and solve problems</a:t>
            </a:r>
          </a:p>
          <a:p>
            <a:r>
              <a:rPr lang="en-GB" dirty="0"/>
              <a:t>Subitising – recognising pattern without counting</a:t>
            </a:r>
          </a:p>
          <a:p>
            <a:r>
              <a:rPr lang="en-GB" dirty="0"/>
              <a:t>Really important to have quick recall, reasonableness of answers etc</a:t>
            </a:r>
          </a:p>
          <a:p>
            <a:r>
              <a:rPr lang="en-GB" dirty="0"/>
              <a:t>Talk about understanding, number bonds</a:t>
            </a:r>
          </a:p>
          <a:p>
            <a:r>
              <a:rPr lang="en-GB" dirty="0"/>
              <a:t>Whole </a:t>
            </a:r>
            <a:r>
              <a:rPr lang="en-GB"/>
              <a:t>part model </a:t>
            </a:r>
            <a:endParaRPr lang="en-GB" dirty="0"/>
          </a:p>
          <a:p>
            <a:endParaRPr lang="en-GB" dirty="0"/>
          </a:p>
        </p:txBody>
      </p:sp>
    </p:spTree>
    <p:extLst>
      <p:ext uri="{BB962C8B-B14F-4D97-AF65-F5344CB8AC3E}">
        <p14:creationId xmlns:p14="http://schemas.microsoft.com/office/powerpoint/2010/main" val="15193986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E3547C-1556-4C56-8974-E9BF67241C3B}"/>
              </a:ext>
            </a:extLst>
          </p:cNvPr>
          <p:cNvSpPr>
            <a:spLocks noGrp="1"/>
          </p:cNvSpPr>
          <p:nvPr>
            <p:ph type="title"/>
          </p:nvPr>
        </p:nvSpPr>
        <p:spPr/>
        <p:txBody>
          <a:bodyPr/>
          <a:lstStyle/>
          <a:p>
            <a:r>
              <a:rPr lang="en-GB"/>
              <a:t>Mastering Number</a:t>
            </a:r>
          </a:p>
        </p:txBody>
      </p:sp>
      <p:sp>
        <p:nvSpPr>
          <p:cNvPr id="3" name="Content Placeholder 2">
            <a:extLst>
              <a:ext uri="{FF2B5EF4-FFF2-40B4-BE49-F238E27FC236}">
                <a16:creationId xmlns:a16="http://schemas.microsoft.com/office/drawing/2014/main" id="{62F11DDB-53E1-4DDB-8378-6F3DFF538263}"/>
              </a:ext>
            </a:extLst>
          </p:cNvPr>
          <p:cNvSpPr>
            <a:spLocks noGrp="1"/>
          </p:cNvSpPr>
          <p:nvPr>
            <p:ph idx="1"/>
          </p:nvPr>
        </p:nvSpPr>
        <p:spPr/>
        <p:txBody>
          <a:bodyPr/>
          <a:lstStyle/>
          <a:p>
            <a:r>
              <a:rPr lang="en-GB" dirty="0"/>
              <a:t>Pupils will continue to explore the composition of numbers within 10 and explore addition and subtraction structures and the related language (without the use of symbols).</a:t>
            </a:r>
          </a:p>
          <a:p>
            <a:r>
              <a:rPr lang="en-GB" dirty="0"/>
              <a:t>explore the composition of each of the numbers 7 and 9 </a:t>
            </a:r>
          </a:p>
          <a:p>
            <a:r>
              <a:rPr lang="en-GB" dirty="0"/>
              <a:t>explore the composition of odd and even numbers, seeing that even numbers can be made of two odd or two even parts, and that odd numbers can be composed of one odd part and one even part </a:t>
            </a:r>
          </a:p>
          <a:p>
            <a:r>
              <a:rPr lang="en-GB" dirty="0"/>
              <a:t>identify the number that is two more or two less than a given odd or even number, identifying that two more/ less than an odd number is the next/ previous odd number, and two more/ less than an even number is the next</a:t>
            </a:r>
          </a:p>
        </p:txBody>
      </p:sp>
    </p:spTree>
    <p:extLst>
      <p:ext uri="{BB962C8B-B14F-4D97-AF65-F5344CB8AC3E}">
        <p14:creationId xmlns:p14="http://schemas.microsoft.com/office/powerpoint/2010/main" val="42746557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3">
            <a:extLst>
              <a:ext uri="{FF2B5EF4-FFF2-40B4-BE49-F238E27FC236}">
                <a16:creationId xmlns:a16="http://schemas.microsoft.com/office/drawing/2014/main" id="{C1F2E7D3-1290-471F-A997-CB810E6547CE}"/>
              </a:ext>
            </a:extLst>
          </p:cNvPr>
          <p:cNvSpPr/>
          <p:nvPr/>
        </p:nvSpPr>
        <p:spPr>
          <a:xfrm>
            <a:off x="8505629" y="4235592"/>
            <a:ext cx="3566160" cy="1654679"/>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val f7"/>
              <a:gd name="f15" fmla="+- 2700000 f2 0"/>
              <a:gd name="f16" fmla="*/ f9 f1 1"/>
              <a:gd name="f17" fmla="*/ f10 f1 1"/>
              <a:gd name="f18" fmla="?: f11 f4 1"/>
              <a:gd name="f19" fmla="?: f12 f5 1"/>
              <a:gd name="f20" fmla="?: f13 f6 1"/>
              <a:gd name="f21" fmla="*/ f15 f8 1"/>
              <a:gd name="f22" fmla="*/ f16 1 f3"/>
              <a:gd name="f23" fmla="*/ f17 1 f3"/>
              <a:gd name="f24" fmla="*/ f18 1 21600"/>
              <a:gd name="f25" fmla="*/ f19 1 21600"/>
              <a:gd name="f26" fmla="*/ 21600 f18 1"/>
              <a:gd name="f27" fmla="*/ 21600 f19 1"/>
              <a:gd name="f28" fmla="*/ f21 1 f1"/>
              <a:gd name="f29" fmla="+- f22 0 f2"/>
              <a:gd name="f30" fmla="+- f23 0 f2"/>
              <a:gd name="f31" fmla="min f25 f24"/>
              <a:gd name="f32" fmla="*/ f26 1 f20"/>
              <a:gd name="f33" fmla="*/ f27 1 f20"/>
              <a:gd name="f34" fmla="+- 0 0 f28"/>
              <a:gd name="f35" fmla="val f32"/>
              <a:gd name="f36" fmla="val f33"/>
              <a:gd name="f37" fmla="+- 0 0 f34"/>
              <a:gd name="f38" fmla="*/ f14 f31 1"/>
              <a:gd name="f39" fmla="+- f36 0 f14"/>
              <a:gd name="f40" fmla="+- f35 0 f14"/>
              <a:gd name="f41" fmla="*/ f37 f1 1"/>
              <a:gd name="f42" fmla="*/ f39 1 2"/>
              <a:gd name="f43" fmla="*/ f40 1 2"/>
              <a:gd name="f44" fmla="*/ f41 1 f8"/>
              <a:gd name="f45" fmla="+- f14 f42 0"/>
              <a:gd name="f46" fmla="+- f14 f43 0"/>
              <a:gd name="f47" fmla="+- f44 0 f2"/>
              <a:gd name="f48" fmla="*/ f43 f31 1"/>
              <a:gd name="f49" fmla="*/ f42 f31 1"/>
              <a:gd name="f50" fmla="cos 1 f47"/>
              <a:gd name="f51" fmla="sin 1 f47"/>
              <a:gd name="f52" fmla="*/ f45 f31 1"/>
              <a:gd name="f53" fmla="+- 0 0 f50"/>
              <a:gd name="f54" fmla="+- 0 0 f51"/>
              <a:gd name="f55" fmla="+- 0 0 f53"/>
              <a:gd name="f56" fmla="+- 0 0 f54"/>
              <a:gd name="f57" fmla="*/ f55 f43 1"/>
              <a:gd name="f58" fmla="*/ f56 f42 1"/>
              <a:gd name="f59" fmla="+- f46 0 f57"/>
              <a:gd name="f60" fmla="+- f46 f57 0"/>
              <a:gd name="f61" fmla="+- f45 0 f58"/>
              <a:gd name="f62" fmla="+- f45 f58 0"/>
              <a:gd name="f63" fmla="*/ f59 f31 1"/>
              <a:gd name="f64" fmla="*/ f61 f31 1"/>
              <a:gd name="f65" fmla="*/ f60 f31 1"/>
              <a:gd name="f66" fmla="*/ f62 f31 1"/>
            </a:gdLst>
            <a:ahLst/>
            <a:cxnLst>
              <a:cxn ang="3cd4">
                <a:pos x="hc" y="t"/>
              </a:cxn>
              <a:cxn ang="0">
                <a:pos x="r" y="vc"/>
              </a:cxn>
              <a:cxn ang="cd4">
                <a:pos x="hc" y="b"/>
              </a:cxn>
              <a:cxn ang="cd2">
                <a:pos x="l" y="vc"/>
              </a:cxn>
              <a:cxn ang="f29">
                <a:pos x="f63" y="f64"/>
              </a:cxn>
              <a:cxn ang="f30">
                <a:pos x="f63" y="f66"/>
              </a:cxn>
              <a:cxn ang="f30">
                <a:pos x="f65" y="f66"/>
              </a:cxn>
              <a:cxn ang="f29">
                <a:pos x="f65" y="f64"/>
              </a:cxn>
            </a:cxnLst>
            <a:rect l="f63" t="f64" r="f65" b="f66"/>
            <a:pathLst>
              <a:path>
                <a:moveTo>
                  <a:pt x="f38" y="f52"/>
                </a:moveTo>
                <a:arcTo wR="f48" hR="f49" stAng="f1" swAng="f0"/>
                <a:close/>
              </a:path>
            </a:pathLst>
          </a:custGeom>
          <a:solidFill>
            <a:srgbClr val="A9D18E"/>
          </a:solidFill>
          <a:ln w="12701" cap="flat">
            <a:solidFill>
              <a:srgbClr val="507E32"/>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0" i="0" u="none" strike="noStrike" kern="1200" cap="none" spc="0" baseline="0">
                <a:solidFill>
                  <a:srgbClr val="595959"/>
                </a:solidFill>
                <a:uFillTx/>
                <a:latin typeface="Arial"/>
              </a:rPr>
              <a:t>Even numbers can be made with doubles.</a:t>
            </a:r>
          </a:p>
        </p:txBody>
      </p:sp>
      <p:sp>
        <p:nvSpPr>
          <p:cNvPr id="3" name="Oval 7">
            <a:extLst>
              <a:ext uri="{FF2B5EF4-FFF2-40B4-BE49-F238E27FC236}">
                <a16:creationId xmlns:a16="http://schemas.microsoft.com/office/drawing/2014/main" id="{2225DC5F-8A0A-48C0-961E-4B49B3252375}"/>
              </a:ext>
            </a:extLst>
          </p:cNvPr>
          <p:cNvSpPr/>
          <p:nvPr/>
        </p:nvSpPr>
        <p:spPr>
          <a:xfrm>
            <a:off x="4745159" y="4235592"/>
            <a:ext cx="3566160" cy="1654679"/>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val f7"/>
              <a:gd name="f15" fmla="+- 2700000 f2 0"/>
              <a:gd name="f16" fmla="*/ f9 f1 1"/>
              <a:gd name="f17" fmla="*/ f10 f1 1"/>
              <a:gd name="f18" fmla="?: f11 f4 1"/>
              <a:gd name="f19" fmla="?: f12 f5 1"/>
              <a:gd name="f20" fmla="?: f13 f6 1"/>
              <a:gd name="f21" fmla="*/ f15 f8 1"/>
              <a:gd name="f22" fmla="*/ f16 1 f3"/>
              <a:gd name="f23" fmla="*/ f17 1 f3"/>
              <a:gd name="f24" fmla="*/ f18 1 21600"/>
              <a:gd name="f25" fmla="*/ f19 1 21600"/>
              <a:gd name="f26" fmla="*/ 21600 f18 1"/>
              <a:gd name="f27" fmla="*/ 21600 f19 1"/>
              <a:gd name="f28" fmla="*/ f21 1 f1"/>
              <a:gd name="f29" fmla="+- f22 0 f2"/>
              <a:gd name="f30" fmla="+- f23 0 f2"/>
              <a:gd name="f31" fmla="min f25 f24"/>
              <a:gd name="f32" fmla="*/ f26 1 f20"/>
              <a:gd name="f33" fmla="*/ f27 1 f20"/>
              <a:gd name="f34" fmla="+- 0 0 f28"/>
              <a:gd name="f35" fmla="val f32"/>
              <a:gd name="f36" fmla="val f33"/>
              <a:gd name="f37" fmla="+- 0 0 f34"/>
              <a:gd name="f38" fmla="*/ f14 f31 1"/>
              <a:gd name="f39" fmla="+- f36 0 f14"/>
              <a:gd name="f40" fmla="+- f35 0 f14"/>
              <a:gd name="f41" fmla="*/ f37 f1 1"/>
              <a:gd name="f42" fmla="*/ f39 1 2"/>
              <a:gd name="f43" fmla="*/ f40 1 2"/>
              <a:gd name="f44" fmla="*/ f41 1 f8"/>
              <a:gd name="f45" fmla="+- f14 f42 0"/>
              <a:gd name="f46" fmla="+- f14 f43 0"/>
              <a:gd name="f47" fmla="+- f44 0 f2"/>
              <a:gd name="f48" fmla="*/ f43 f31 1"/>
              <a:gd name="f49" fmla="*/ f42 f31 1"/>
              <a:gd name="f50" fmla="cos 1 f47"/>
              <a:gd name="f51" fmla="sin 1 f47"/>
              <a:gd name="f52" fmla="*/ f45 f31 1"/>
              <a:gd name="f53" fmla="+- 0 0 f50"/>
              <a:gd name="f54" fmla="+- 0 0 f51"/>
              <a:gd name="f55" fmla="+- 0 0 f53"/>
              <a:gd name="f56" fmla="+- 0 0 f54"/>
              <a:gd name="f57" fmla="*/ f55 f43 1"/>
              <a:gd name="f58" fmla="*/ f56 f42 1"/>
              <a:gd name="f59" fmla="+- f46 0 f57"/>
              <a:gd name="f60" fmla="+- f46 f57 0"/>
              <a:gd name="f61" fmla="+- f45 0 f58"/>
              <a:gd name="f62" fmla="+- f45 f58 0"/>
              <a:gd name="f63" fmla="*/ f59 f31 1"/>
              <a:gd name="f64" fmla="*/ f61 f31 1"/>
              <a:gd name="f65" fmla="*/ f60 f31 1"/>
              <a:gd name="f66" fmla="*/ f62 f31 1"/>
            </a:gdLst>
            <a:ahLst/>
            <a:cxnLst>
              <a:cxn ang="3cd4">
                <a:pos x="hc" y="t"/>
              </a:cxn>
              <a:cxn ang="0">
                <a:pos x="r" y="vc"/>
              </a:cxn>
              <a:cxn ang="cd4">
                <a:pos x="hc" y="b"/>
              </a:cxn>
              <a:cxn ang="cd2">
                <a:pos x="l" y="vc"/>
              </a:cxn>
              <a:cxn ang="f29">
                <a:pos x="f63" y="f64"/>
              </a:cxn>
              <a:cxn ang="f30">
                <a:pos x="f63" y="f66"/>
              </a:cxn>
              <a:cxn ang="f30">
                <a:pos x="f65" y="f66"/>
              </a:cxn>
              <a:cxn ang="f29">
                <a:pos x="f65" y="f64"/>
              </a:cxn>
            </a:cxnLst>
            <a:rect l="f63" t="f64" r="f65" b="f66"/>
            <a:pathLst>
              <a:path>
                <a:moveTo>
                  <a:pt x="f38" y="f52"/>
                </a:moveTo>
                <a:arcTo wR="f48" hR="f49" stAng="f1" swAng="f0"/>
                <a:close/>
              </a:path>
            </a:pathLst>
          </a:custGeom>
          <a:solidFill>
            <a:srgbClr val="A9D18E"/>
          </a:solidFill>
          <a:ln w="12701" cap="flat">
            <a:solidFill>
              <a:srgbClr val="507E32"/>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0" i="0" u="none" strike="noStrike" kern="1200" cap="none" spc="0" baseline="0">
                <a:solidFill>
                  <a:srgbClr val="595959"/>
                </a:solidFill>
                <a:uFillTx/>
                <a:latin typeface="Arial"/>
              </a:rPr>
              <a:t>Even numbers can be made of 2s.</a:t>
            </a:r>
          </a:p>
        </p:txBody>
      </p:sp>
      <p:pic>
        <p:nvPicPr>
          <p:cNvPr id="4" name="Picture 16">
            <a:extLst>
              <a:ext uri="{FF2B5EF4-FFF2-40B4-BE49-F238E27FC236}">
                <a16:creationId xmlns:a16="http://schemas.microsoft.com/office/drawing/2014/main" id="{BDAAE383-7F5B-4014-8C46-68BB3D625FF0}"/>
              </a:ext>
            </a:extLst>
          </p:cNvPr>
          <p:cNvPicPr>
            <a:picLocks noChangeAspect="1"/>
          </p:cNvPicPr>
          <p:nvPr/>
        </p:nvPicPr>
        <p:blipFill>
          <a:blip r:embed="rId3"/>
          <a:srcRect r="24359"/>
          <a:stretch>
            <a:fillRect/>
          </a:stretch>
        </p:blipFill>
        <p:spPr>
          <a:xfrm rot="10799991" flipH="1">
            <a:off x="949640" y="1922955"/>
            <a:ext cx="3199449" cy="727926"/>
          </a:xfrm>
          <a:prstGeom prst="rect">
            <a:avLst/>
          </a:prstGeom>
          <a:noFill/>
          <a:ln cap="flat">
            <a:noFill/>
          </a:ln>
        </p:spPr>
      </p:pic>
      <p:pic>
        <p:nvPicPr>
          <p:cNvPr id="5" name="Picture 17">
            <a:extLst>
              <a:ext uri="{FF2B5EF4-FFF2-40B4-BE49-F238E27FC236}">
                <a16:creationId xmlns:a16="http://schemas.microsoft.com/office/drawing/2014/main" id="{F78C098B-678F-4414-9F85-1C76D2ADEF9B}"/>
              </a:ext>
            </a:extLst>
          </p:cNvPr>
          <p:cNvPicPr>
            <a:picLocks noChangeAspect="1"/>
          </p:cNvPicPr>
          <p:nvPr/>
        </p:nvPicPr>
        <p:blipFill>
          <a:blip r:embed="rId4"/>
          <a:stretch>
            <a:fillRect/>
          </a:stretch>
        </p:blipFill>
        <p:spPr>
          <a:xfrm>
            <a:off x="1295403" y="2753221"/>
            <a:ext cx="2320765" cy="1740569"/>
          </a:xfrm>
          <a:prstGeom prst="rect">
            <a:avLst/>
          </a:prstGeom>
          <a:noFill/>
          <a:ln cap="flat">
            <a:noFill/>
          </a:ln>
        </p:spPr>
      </p:pic>
      <p:sp>
        <p:nvSpPr>
          <p:cNvPr id="6" name="Oval 18">
            <a:extLst>
              <a:ext uri="{FF2B5EF4-FFF2-40B4-BE49-F238E27FC236}">
                <a16:creationId xmlns:a16="http://schemas.microsoft.com/office/drawing/2014/main" id="{D931B2B3-C822-49DF-9A80-ED51149702B8}"/>
              </a:ext>
            </a:extLst>
          </p:cNvPr>
          <p:cNvSpPr/>
          <p:nvPr/>
        </p:nvSpPr>
        <p:spPr>
          <a:xfrm>
            <a:off x="6528239" y="2286914"/>
            <a:ext cx="3566160" cy="192024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val f7"/>
              <a:gd name="f15" fmla="+- 2700000 f2 0"/>
              <a:gd name="f16" fmla="*/ f9 f1 1"/>
              <a:gd name="f17" fmla="*/ f10 f1 1"/>
              <a:gd name="f18" fmla="?: f11 f4 1"/>
              <a:gd name="f19" fmla="?: f12 f5 1"/>
              <a:gd name="f20" fmla="?: f13 f6 1"/>
              <a:gd name="f21" fmla="*/ f15 f8 1"/>
              <a:gd name="f22" fmla="*/ f16 1 f3"/>
              <a:gd name="f23" fmla="*/ f17 1 f3"/>
              <a:gd name="f24" fmla="*/ f18 1 21600"/>
              <a:gd name="f25" fmla="*/ f19 1 21600"/>
              <a:gd name="f26" fmla="*/ 21600 f18 1"/>
              <a:gd name="f27" fmla="*/ 21600 f19 1"/>
              <a:gd name="f28" fmla="*/ f21 1 f1"/>
              <a:gd name="f29" fmla="+- f22 0 f2"/>
              <a:gd name="f30" fmla="+- f23 0 f2"/>
              <a:gd name="f31" fmla="min f25 f24"/>
              <a:gd name="f32" fmla="*/ f26 1 f20"/>
              <a:gd name="f33" fmla="*/ f27 1 f20"/>
              <a:gd name="f34" fmla="+- 0 0 f28"/>
              <a:gd name="f35" fmla="val f32"/>
              <a:gd name="f36" fmla="val f33"/>
              <a:gd name="f37" fmla="+- 0 0 f34"/>
              <a:gd name="f38" fmla="*/ f14 f31 1"/>
              <a:gd name="f39" fmla="+- f36 0 f14"/>
              <a:gd name="f40" fmla="+- f35 0 f14"/>
              <a:gd name="f41" fmla="*/ f37 f1 1"/>
              <a:gd name="f42" fmla="*/ f39 1 2"/>
              <a:gd name="f43" fmla="*/ f40 1 2"/>
              <a:gd name="f44" fmla="*/ f41 1 f8"/>
              <a:gd name="f45" fmla="+- f14 f42 0"/>
              <a:gd name="f46" fmla="+- f14 f43 0"/>
              <a:gd name="f47" fmla="+- f44 0 f2"/>
              <a:gd name="f48" fmla="*/ f43 f31 1"/>
              <a:gd name="f49" fmla="*/ f42 f31 1"/>
              <a:gd name="f50" fmla="cos 1 f47"/>
              <a:gd name="f51" fmla="sin 1 f47"/>
              <a:gd name="f52" fmla="*/ f45 f31 1"/>
              <a:gd name="f53" fmla="+- 0 0 f50"/>
              <a:gd name="f54" fmla="+- 0 0 f51"/>
              <a:gd name="f55" fmla="+- 0 0 f53"/>
              <a:gd name="f56" fmla="+- 0 0 f54"/>
              <a:gd name="f57" fmla="*/ f55 f43 1"/>
              <a:gd name="f58" fmla="*/ f56 f42 1"/>
              <a:gd name="f59" fmla="+- f46 0 f57"/>
              <a:gd name="f60" fmla="+- f46 f57 0"/>
              <a:gd name="f61" fmla="+- f45 0 f58"/>
              <a:gd name="f62" fmla="+- f45 f58 0"/>
              <a:gd name="f63" fmla="*/ f59 f31 1"/>
              <a:gd name="f64" fmla="*/ f61 f31 1"/>
              <a:gd name="f65" fmla="*/ f60 f31 1"/>
              <a:gd name="f66" fmla="*/ f62 f31 1"/>
            </a:gdLst>
            <a:ahLst/>
            <a:cxnLst>
              <a:cxn ang="3cd4">
                <a:pos x="hc" y="t"/>
              </a:cxn>
              <a:cxn ang="0">
                <a:pos x="r" y="vc"/>
              </a:cxn>
              <a:cxn ang="cd4">
                <a:pos x="hc" y="b"/>
              </a:cxn>
              <a:cxn ang="cd2">
                <a:pos x="l" y="vc"/>
              </a:cxn>
              <a:cxn ang="f29">
                <a:pos x="f63" y="f64"/>
              </a:cxn>
              <a:cxn ang="f30">
                <a:pos x="f63" y="f66"/>
              </a:cxn>
              <a:cxn ang="f30">
                <a:pos x="f65" y="f66"/>
              </a:cxn>
              <a:cxn ang="f29">
                <a:pos x="f65" y="f64"/>
              </a:cxn>
            </a:cxnLst>
            <a:rect l="f63" t="f64" r="f65" b="f66"/>
            <a:pathLst>
              <a:path>
                <a:moveTo>
                  <a:pt x="f38" y="f52"/>
                </a:moveTo>
                <a:arcTo wR="f48" hR="f49" stAng="f1" swAng="f0"/>
                <a:close/>
              </a:path>
            </a:pathLst>
          </a:custGeom>
          <a:solidFill>
            <a:srgbClr val="A9D18E"/>
          </a:solidFill>
          <a:ln w="12701" cap="flat">
            <a:solidFill>
              <a:srgbClr val="507E32"/>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0" i="0" u="none" strike="noStrike" kern="1200" cap="none" spc="0" baseline="0">
                <a:solidFill>
                  <a:srgbClr val="595959"/>
                </a:solidFill>
                <a:uFillTx/>
                <a:latin typeface="Arial"/>
              </a:rPr>
              <a:t>Even numbers can be made of 2 odd parts or 2 even parts.</a:t>
            </a:r>
          </a:p>
        </p:txBody>
      </p:sp>
      <p:pic>
        <p:nvPicPr>
          <p:cNvPr id="7" name="Picture 19">
            <a:extLst>
              <a:ext uri="{FF2B5EF4-FFF2-40B4-BE49-F238E27FC236}">
                <a16:creationId xmlns:a16="http://schemas.microsoft.com/office/drawing/2014/main" id="{CE9F9C4A-5020-4B50-B61E-DF45C230168F}"/>
              </a:ext>
            </a:extLst>
          </p:cNvPr>
          <p:cNvPicPr>
            <a:picLocks noChangeAspect="1"/>
          </p:cNvPicPr>
          <p:nvPr/>
        </p:nvPicPr>
        <p:blipFill>
          <a:blip r:embed="rId5"/>
          <a:stretch>
            <a:fillRect/>
          </a:stretch>
        </p:blipFill>
        <p:spPr>
          <a:xfrm rot="5400013">
            <a:off x="1475805" y="4694383"/>
            <a:ext cx="1959952" cy="1763447"/>
          </a:xfrm>
          <a:prstGeom prst="rect">
            <a:avLst/>
          </a:prstGeom>
          <a:noFill/>
          <a:ln cap="flat">
            <a:noFill/>
          </a:ln>
        </p:spPr>
      </p:pic>
      <p:sp>
        <p:nvSpPr>
          <p:cNvPr id="8" name="Title 1">
            <a:extLst>
              <a:ext uri="{FF2B5EF4-FFF2-40B4-BE49-F238E27FC236}">
                <a16:creationId xmlns:a16="http://schemas.microsoft.com/office/drawing/2014/main" id="{E78C018F-DA6F-48D3-927E-908509BAE51E}"/>
              </a:ext>
            </a:extLst>
          </p:cNvPr>
          <p:cNvSpPr txBox="1">
            <a:spLocks noGrp="1"/>
          </p:cNvSpPr>
          <p:nvPr>
            <p:ph type="title"/>
          </p:nvPr>
        </p:nvSpPr>
        <p:spPr>
          <a:xfrm>
            <a:off x="1295403" y="190807"/>
            <a:ext cx="9601200" cy="1387931"/>
          </a:xfrm>
        </p:spPr>
        <p:txBody>
          <a:bodyPr anchorCtr="1">
            <a:noAutofit/>
          </a:bodyPr>
          <a:lstStyle/>
          <a:p>
            <a:pPr lvl="0" algn="ctr"/>
            <a:r>
              <a:rPr lang="en-GB" dirty="0"/>
              <a:t>Let’s do some maths!</a:t>
            </a:r>
            <a:br>
              <a:rPr lang="en-GB" dirty="0"/>
            </a:br>
            <a:r>
              <a:rPr lang="en-GB" dirty="0"/>
              <a:t>Year 1 – Structure of even</a:t>
            </a:r>
            <a:br>
              <a:rPr lang="en-GB" dirty="0"/>
            </a:br>
            <a:r>
              <a:rPr lang="en-GB" dirty="0"/>
              <a:t>numbers</a:t>
            </a:r>
            <a:br>
              <a:rPr lang="en-GB" dirty="0"/>
            </a:br>
            <a:endParaRPr lang="en-GB"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D19811-D431-402F-82C2-E62F692EDE06}"/>
              </a:ext>
            </a:extLst>
          </p:cNvPr>
          <p:cNvSpPr>
            <a:spLocks noGrp="1"/>
          </p:cNvSpPr>
          <p:nvPr>
            <p:ph type="title"/>
          </p:nvPr>
        </p:nvSpPr>
        <p:spPr/>
        <p:txBody>
          <a:bodyPr/>
          <a:lstStyle/>
          <a:p>
            <a:r>
              <a:rPr lang="en-GB" dirty="0"/>
              <a:t>Children in action</a:t>
            </a:r>
          </a:p>
        </p:txBody>
      </p:sp>
      <p:sp>
        <p:nvSpPr>
          <p:cNvPr id="3" name="Content Placeholder 2">
            <a:extLst>
              <a:ext uri="{FF2B5EF4-FFF2-40B4-BE49-F238E27FC236}">
                <a16:creationId xmlns:a16="http://schemas.microsoft.com/office/drawing/2014/main" id="{88E97579-CC63-4D07-BC7D-C8AAB9176DC3}"/>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25870068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336467-3C49-48FE-AC7F-8E1C1812F244}"/>
              </a:ext>
            </a:extLst>
          </p:cNvPr>
          <p:cNvSpPr>
            <a:spLocks noGrp="1"/>
          </p:cNvSpPr>
          <p:nvPr>
            <p:ph type="title"/>
          </p:nvPr>
        </p:nvSpPr>
        <p:spPr/>
        <p:txBody>
          <a:bodyPr/>
          <a:lstStyle/>
          <a:p>
            <a:pPr algn="ctr"/>
            <a:r>
              <a:rPr lang="en-GB" dirty="0"/>
              <a:t>How can parents help at home?</a:t>
            </a:r>
          </a:p>
        </p:txBody>
      </p:sp>
      <p:sp>
        <p:nvSpPr>
          <p:cNvPr id="3" name="Content Placeholder 2">
            <a:extLst>
              <a:ext uri="{FF2B5EF4-FFF2-40B4-BE49-F238E27FC236}">
                <a16:creationId xmlns:a16="http://schemas.microsoft.com/office/drawing/2014/main" id="{9EDEB4BF-A711-475E-B6E7-4B0ADA05D0D9}"/>
              </a:ext>
            </a:extLst>
          </p:cNvPr>
          <p:cNvSpPr>
            <a:spLocks noGrp="1"/>
          </p:cNvSpPr>
          <p:nvPr>
            <p:ph idx="1"/>
          </p:nvPr>
        </p:nvSpPr>
        <p:spPr/>
        <p:txBody>
          <a:bodyPr/>
          <a:lstStyle/>
          <a:p>
            <a:r>
              <a:rPr lang="en-GB" dirty="0"/>
              <a:t>Practise phonic skills - FFT books</a:t>
            </a:r>
          </a:p>
          <a:p>
            <a:r>
              <a:rPr lang="en-GB" dirty="0"/>
              <a:t>Listen to your child read – 10 minutes a day – ask them questions about the book</a:t>
            </a:r>
          </a:p>
          <a:p>
            <a:r>
              <a:rPr lang="en-GB" dirty="0"/>
              <a:t>Read to your child – quality books that they enjoy</a:t>
            </a:r>
          </a:p>
          <a:p>
            <a:r>
              <a:rPr lang="en-GB" dirty="0"/>
              <a:t>Encourage writing for pleasure</a:t>
            </a:r>
          </a:p>
          <a:p>
            <a:r>
              <a:rPr lang="en-GB" dirty="0"/>
              <a:t>Fun maths – count forwards and backwards, what is one more/less or ten more/less than this number</a:t>
            </a:r>
          </a:p>
          <a:p>
            <a:r>
              <a:rPr lang="en-GB" dirty="0"/>
              <a:t>Year 2 – practise multiplication tables – 2X, 5X, 10X</a:t>
            </a:r>
          </a:p>
          <a:p>
            <a:r>
              <a:rPr lang="en-GB" dirty="0"/>
              <a:t>Buy a watch and help your child to understand the concept of time</a:t>
            </a:r>
          </a:p>
        </p:txBody>
      </p:sp>
    </p:spTree>
    <p:extLst>
      <p:ext uri="{BB962C8B-B14F-4D97-AF65-F5344CB8AC3E}">
        <p14:creationId xmlns:p14="http://schemas.microsoft.com/office/powerpoint/2010/main" val="38942553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0D9DAA-8AC4-488E-AEE8-401A9D89EBB5}"/>
              </a:ext>
            </a:extLst>
          </p:cNvPr>
          <p:cNvSpPr>
            <a:spLocks noGrp="1"/>
          </p:cNvSpPr>
          <p:nvPr>
            <p:ph type="title"/>
          </p:nvPr>
        </p:nvSpPr>
        <p:spPr/>
        <p:txBody>
          <a:bodyPr/>
          <a:lstStyle/>
          <a:p>
            <a:pPr algn="ctr"/>
            <a:r>
              <a:rPr lang="en-GB" dirty="0"/>
              <a:t>What is not helpful?</a:t>
            </a:r>
          </a:p>
        </p:txBody>
      </p:sp>
      <p:sp>
        <p:nvSpPr>
          <p:cNvPr id="3" name="Content Placeholder 2">
            <a:extLst>
              <a:ext uri="{FF2B5EF4-FFF2-40B4-BE49-F238E27FC236}">
                <a16:creationId xmlns:a16="http://schemas.microsoft.com/office/drawing/2014/main" id="{3925A291-D8D0-4F99-96C0-97A97AB21F9E}"/>
              </a:ext>
            </a:extLst>
          </p:cNvPr>
          <p:cNvSpPr>
            <a:spLocks noGrp="1"/>
          </p:cNvSpPr>
          <p:nvPr>
            <p:ph idx="1"/>
          </p:nvPr>
        </p:nvSpPr>
        <p:spPr/>
        <p:txBody>
          <a:bodyPr/>
          <a:lstStyle/>
          <a:p>
            <a:r>
              <a:rPr lang="en-GB" dirty="0"/>
              <a:t>Avoid moving beyond Year 1 or Year 2 expectations</a:t>
            </a:r>
          </a:p>
          <a:p>
            <a:r>
              <a:rPr lang="en-GB" dirty="0"/>
              <a:t>Better to work in more depth than to move on – this develops understanding</a:t>
            </a:r>
          </a:p>
          <a:p>
            <a:r>
              <a:rPr lang="en-GB" dirty="0"/>
              <a:t>Avoid American resources – this can lead to confused speech/spelling etc.</a:t>
            </a:r>
          </a:p>
          <a:p>
            <a:r>
              <a:rPr lang="en-GB" dirty="0"/>
              <a:t>Make sure you distinguish between upper and lower case letters in the right situations</a:t>
            </a:r>
          </a:p>
          <a:p>
            <a:r>
              <a:rPr lang="en-GB" dirty="0"/>
              <a:t>Encourage punctuation – help children to see how punctuation is used </a:t>
            </a:r>
            <a:r>
              <a:rPr lang="en-GB"/>
              <a:t>in books that you read</a:t>
            </a:r>
          </a:p>
        </p:txBody>
      </p:sp>
    </p:spTree>
    <p:extLst>
      <p:ext uri="{BB962C8B-B14F-4D97-AF65-F5344CB8AC3E}">
        <p14:creationId xmlns:p14="http://schemas.microsoft.com/office/powerpoint/2010/main" val="296989217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5A2F9111-B2DB-470C-BA56-608F9B6588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470</TotalTime>
  <Words>1955</Words>
  <Application>Microsoft Office PowerPoint</Application>
  <PresentationFormat>Widescreen</PresentationFormat>
  <Paragraphs>135</Paragraphs>
  <Slides>28</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Arial</vt:lpstr>
      <vt:lpstr>Calibri</vt:lpstr>
      <vt:lpstr>Century Gothic</vt:lpstr>
      <vt:lpstr>Wingdings 3</vt:lpstr>
      <vt:lpstr>Ion</vt:lpstr>
      <vt:lpstr>Parent Information Meeting</vt:lpstr>
      <vt:lpstr>What are the national expectations?</vt:lpstr>
      <vt:lpstr>English – Expectations – Year 1</vt:lpstr>
      <vt:lpstr>English Expectations – Year 1 Reading Comprehension</vt:lpstr>
      <vt:lpstr>English Expectations – Year 1 Writing</vt:lpstr>
      <vt:lpstr>PowerPoint Presentation</vt:lpstr>
      <vt:lpstr>Year 2 Expectations - Reading</vt:lpstr>
      <vt:lpstr>PowerPoint Presentation</vt:lpstr>
      <vt:lpstr>PowerPoint Presentation</vt:lpstr>
      <vt:lpstr>Maths – Year 1</vt:lpstr>
      <vt:lpstr>PowerPoint Presentation</vt:lpstr>
      <vt:lpstr>Year 2</vt:lpstr>
      <vt:lpstr>PowerPoint Presentation</vt:lpstr>
      <vt:lpstr>PowerPoint Presentation</vt:lpstr>
      <vt:lpstr>PowerPoint Presentation</vt:lpstr>
      <vt:lpstr>How do we teach this in school? Phonics and Reading</vt:lpstr>
      <vt:lpstr>A typical phonics session</vt:lpstr>
      <vt:lpstr>PowerPoint Presentation</vt:lpstr>
      <vt:lpstr>Other activities </vt:lpstr>
      <vt:lpstr>Shared Reading</vt:lpstr>
      <vt:lpstr>PowerPoint Presentation</vt:lpstr>
      <vt:lpstr>Individual Reading</vt:lpstr>
      <vt:lpstr>Mastering Number</vt:lpstr>
      <vt:lpstr>Mastering Number</vt:lpstr>
      <vt:lpstr>Let’s do some maths! Year 1 – Structure of even numbers </vt:lpstr>
      <vt:lpstr>Children in action</vt:lpstr>
      <vt:lpstr>How can parents help at home?</vt:lpstr>
      <vt:lpstr>What is not helpful?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 Information Meeting</dc:title>
  <dc:creator>Keith Harvey</dc:creator>
  <cp:lastModifiedBy>Heather</cp:lastModifiedBy>
  <cp:revision>12</cp:revision>
  <dcterms:created xsi:type="dcterms:W3CDTF">2022-09-29T08:22:59Z</dcterms:created>
  <dcterms:modified xsi:type="dcterms:W3CDTF">2022-10-07T07:20:29Z</dcterms:modified>
</cp:coreProperties>
</file>