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1" r:id="rId6"/>
    <p:sldId id="268" r:id="rId7"/>
    <p:sldId id="264"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2295303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464953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2744058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2461C6-0C03-4FDA-90E9-31B3DD739360}" type="datetimeFigureOut">
              <a:rPr lang="en-GB" smtClean="0"/>
              <a:t>11/03/2023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719035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2461C6-0C03-4FDA-90E9-31B3DD739360}" type="datetimeFigureOut">
              <a:rPr lang="en-GB" smtClean="0"/>
              <a:t>11/03/2023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4012907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2461C6-0C03-4FDA-90E9-31B3DD739360}" type="datetimeFigureOut">
              <a:rPr lang="en-GB" smtClean="0"/>
              <a:t>11/03/2023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3926575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2461C6-0C03-4FDA-90E9-31B3DD739360}" type="datetimeFigureOut">
              <a:rPr lang="en-GB" smtClean="0"/>
              <a:t>11/03/2023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4080273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72461C6-0C03-4FDA-90E9-31B3DD739360}" type="datetimeFigureOut">
              <a:rPr lang="en-GB" smtClean="0"/>
              <a:t>11/03/2023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199337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72461C6-0C03-4FDA-90E9-31B3DD739360}" type="datetimeFigureOut">
              <a:rPr lang="en-GB" smtClean="0"/>
              <a:t>11/03/2023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670894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717464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31951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871042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199525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67468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38815455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11/03/2023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3309679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72461C6-0C03-4FDA-90E9-31B3DD739360}" type="datetimeFigureOut">
              <a:rPr lang="en-GB" smtClean="0"/>
              <a:t>11/03/2023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A133FE7-29EF-4C69-9BCA-2EE856B89A8B}" type="slidenum">
              <a:rPr lang="en-GB" smtClean="0"/>
              <a:t>‹#›</a:t>
            </a:fld>
            <a:endParaRPr lang="en-GB"/>
          </a:p>
        </p:txBody>
      </p:sp>
    </p:spTree>
    <p:extLst>
      <p:ext uri="{BB962C8B-B14F-4D97-AF65-F5344CB8AC3E}">
        <p14:creationId xmlns:p14="http://schemas.microsoft.com/office/powerpoint/2010/main" val="38691122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phonicsplay.co.uk/resources/phase/5"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www.topmarks.co.uk/english-games/5-7-years/letters-and-sounds" TargetMode="External"/><Relationship Id="rId5" Type="http://schemas.openxmlformats.org/officeDocument/2006/relationships/hyperlink" Target="https://www.ictgames.com/mobilePage/spookySounds/index.html" TargetMode="Externa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411C2-492B-44F1-83F9-D7FDEB24DA55}"/>
              </a:ext>
            </a:extLst>
          </p:cNvPr>
          <p:cNvSpPr>
            <a:spLocks noGrp="1"/>
          </p:cNvSpPr>
          <p:nvPr>
            <p:ph type="title"/>
          </p:nvPr>
        </p:nvSpPr>
        <p:spPr/>
        <p:txBody>
          <a:bodyPr>
            <a:noAutofit/>
          </a:bodyPr>
          <a:lstStyle/>
          <a:p>
            <a:pPr algn="ctr"/>
            <a:r>
              <a:rPr lang="en-GB" sz="5400" dirty="0"/>
              <a:t>Phonics Screening Check 2023</a:t>
            </a:r>
          </a:p>
        </p:txBody>
      </p:sp>
      <p:pic>
        <p:nvPicPr>
          <p:cNvPr id="8" name="Picture 9" descr="j0405928">
            <a:extLst>
              <a:ext uri="{FF2B5EF4-FFF2-40B4-BE49-F238E27FC236}">
                <a16:creationId xmlns:a16="http://schemas.microsoft.com/office/drawing/2014/main" id="{1B5A8445-DBCA-4CB8-B892-462590C81069}"/>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554941" y="2387039"/>
            <a:ext cx="5635625" cy="3082925"/>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94173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377A6AB-233F-4BB5-BAFF-475D8C5218EB}"/>
              </a:ext>
            </a:extLst>
          </p:cNvPr>
          <p:cNvSpPr>
            <a:spLocks noGrp="1"/>
          </p:cNvSpPr>
          <p:nvPr>
            <p:ph type="title"/>
          </p:nvPr>
        </p:nvSpPr>
        <p:spPr/>
        <p:txBody>
          <a:bodyPr/>
          <a:lstStyle/>
          <a:p>
            <a:pPr algn="ctr"/>
            <a:r>
              <a:rPr lang="en-GB" dirty="0"/>
              <a:t>What is the phonics screening check?</a:t>
            </a:r>
          </a:p>
        </p:txBody>
      </p:sp>
      <p:sp>
        <p:nvSpPr>
          <p:cNvPr id="6" name="Content Placeholder 5">
            <a:extLst>
              <a:ext uri="{FF2B5EF4-FFF2-40B4-BE49-F238E27FC236}">
                <a16:creationId xmlns:a16="http://schemas.microsoft.com/office/drawing/2014/main" id="{65E1B054-4E43-49BE-8746-F1513CA436AB}"/>
              </a:ext>
            </a:extLst>
          </p:cNvPr>
          <p:cNvSpPr>
            <a:spLocks noGrp="1"/>
          </p:cNvSpPr>
          <p:nvPr>
            <p:ph idx="1"/>
          </p:nvPr>
        </p:nvSpPr>
        <p:spPr/>
        <p:txBody>
          <a:bodyPr/>
          <a:lstStyle/>
          <a:p>
            <a:r>
              <a:rPr lang="en-GB" dirty="0"/>
              <a:t>Check to allow teachers to assess children’s developing phonic knowledge to ensure that children are able to read words and that they are on track to become fluent readers who can enjoy reading for pleasure and learning</a:t>
            </a:r>
          </a:p>
          <a:p>
            <a:r>
              <a:rPr lang="en-GB" dirty="0"/>
              <a:t>National assessment for all Year 1 children and Year 2 children who didn’t achieve the expected standard in Year 1</a:t>
            </a:r>
          </a:p>
          <a:p>
            <a:r>
              <a:rPr lang="en-GB" dirty="0"/>
              <a:t>This year w/b 12</a:t>
            </a:r>
            <a:r>
              <a:rPr lang="en-GB" baseline="30000" dirty="0"/>
              <a:t>th</a:t>
            </a:r>
            <a:r>
              <a:rPr lang="en-GB" dirty="0"/>
              <a:t> June</a:t>
            </a:r>
          </a:p>
          <a:p>
            <a:r>
              <a:rPr lang="en-GB" dirty="0"/>
              <a:t>40 words to read – 20 real words and 20 pseudo/alien/nonsense words</a:t>
            </a:r>
          </a:p>
          <a:p>
            <a:r>
              <a:rPr lang="en-GB" dirty="0"/>
              <a:t>Children work individually with teacher starting with practise words</a:t>
            </a:r>
          </a:p>
          <a:p>
            <a:endParaRPr lang="en-GB" dirty="0"/>
          </a:p>
        </p:txBody>
      </p:sp>
    </p:spTree>
    <p:extLst>
      <p:ext uri="{BB962C8B-B14F-4D97-AF65-F5344CB8AC3E}">
        <p14:creationId xmlns:p14="http://schemas.microsoft.com/office/powerpoint/2010/main" val="39989035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FFB9-35E6-4378-90F8-F5A9B9FECD60}"/>
              </a:ext>
            </a:extLst>
          </p:cNvPr>
          <p:cNvSpPr>
            <a:spLocks noGrp="1"/>
          </p:cNvSpPr>
          <p:nvPr>
            <p:ph type="title"/>
          </p:nvPr>
        </p:nvSpPr>
        <p:spPr/>
        <p:txBody>
          <a:bodyPr/>
          <a:lstStyle/>
          <a:p>
            <a:r>
              <a:rPr lang="en-GB" dirty="0"/>
              <a:t>Pseudo/Alien/Nonsense words</a:t>
            </a:r>
          </a:p>
        </p:txBody>
      </p:sp>
      <p:sp>
        <p:nvSpPr>
          <p:cNvPr id="3" name="Content Placeholder 2">
            <a:extLst>
              <a:ext uri="{FF2B5EF4-FFF2-40B4-BE49-F238E27FC236}">
                <a16:creationId xmlns:a16="http://schemas.microsoft.com/office/drawing/2014/main" id="{B20E8FE5-D708-41FA-9007-3A3BA37A93BA}"/>
              </a:ext>
            </a:extLst>
          </p:cNvPr>
          <p:cNvSpPr>
            <a:spLocks noGrp="1"/>
          </p:cNvSpPr>
          <p:nvPr>
            <p:ph sz="half" idx="1"/>
          </p:nvPr>
        </p:nvSpPr>
        <p:spPr>
          <a:xfrm>
            <a:off x="677334" y="2160589"/>
            <a:ext cx="4184035" cy="3880772"/>
          </a:xfrm>
        </p:spPr>
        <p:txBody>
          <a:bodyPr/>
          <a:lstStyle/>
          <a:p>
            <a:r>
              <a:rPr lang="en-GB" dirty="0"/>
              <a:t>Included because they are new to all children and assess whether a child can decode using phonic skills and not their memory</a:t>
            </a:r>
          </a:p>
          <a:p>
            <a:r>
              <a:rPr lang="en-GB" dirty="0"/>
              <a:t>Phonically decodable and have an alien picture to show not real words</a:t>
            </a:r>
          </a:p>
          <a:p>
            <a:r>
              <a:rPr lang="en-GB" dirty="0"/>
              <a:t>During phonics lessons children regularly read nonsense words</a:t>
            </a:r>
          </a:p>
          <a:p>
            <a:endParaRPr lang="en-GB" dirty="0"/>
          </a:p>
        </p:txBody>
      </p:sp>
      <p:pic>
        <p:nvPicPr>
          <p:cNvPr id="5" name="Picture 6">
            <a:extLst>
              <a:ext uri="{FF2B5EF4-FFF2-40B4-BE49-F238E27FC236}">
                <a16:creationId xmlns:a16="http://schemas.microsoft.com/office/drawing/2014/main" id="{57037AC4-8899-95A0-43E6-C8BEA6093C4A}"/>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t="50000"/>
          <a:stretch/>
        </p:blipFill>
        <p:spPr bwMode="auto">
          <a:xfrm>
            <a:off x="5125513" y="2245342"/>
            <a:ext cx="3952875" cy="282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174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433F6-4CB1-A417-86E4-80619CAB938C}"/>
              </a:ext>
            </a:extLst>
          </p:cNvPr>
          <p:cNvSpPr>
            <a:spLocks noGrp="1"/>
          </p:cNvSpPr>
          <p:nvPr>
            <p:ph type="title"/>
          </p:nvPr>
        </p:nvSpPr>
        <p:spPr/>
        <p:txBody>
          <a:bodyPr/>
          <a:lstStyle/>
          <a:p>
            <a:pPr algn="ctr"/>
            <a:r>
              <a:rPr lang="en-GB" dirty="0"/>
              <a:t>What will it check?</a:t>
            </a:r>
          </a:p>
        </p:txBody>
      </p:sp>
      <p:sp>
        <p:nvSpPr>
          <p:cNvPr id="3" name="Content Placeholder 2">
            <a:extLst>
              <a:ext uri="{FF2B5EF4-FFF2-40B4-BE49-F238E27FC236}">
                <a16:creationId xmlns:a16="http://schemas.microsoft.com/office/drawing/2014/main" id="{DA51CC62-9DD2-139B-662F-401373C3521D}"/>
              </a:ext>
            </a:extLst>
          </p:cNvPr>
          <p:cNvSpPr>
            <a:spLocks noGrp="1"/>
          </p:cNvSpPr>
          <p:nvPr>
            <p:ph sz="half" idx="1"/>
          </p:nvPr>
        </p:nvSpPr>
        <p:spPr/>
        <p:txBody>
          <a:bodyPr/>
          <a:lstStyle/>
          <a:p>
            <a:r>
              <a:rPr lang="en-GB" dirty="0"/>
              <a:t>Children can sound out and blend graphemes in order to read simple words</a:t>
            </a:r>
          </a:p>
          <a:p>
            <a:r>
              <a:rPr lang="en-GB" dirty="0"/>
              <a:t>Read phonetically decodable one-syllable and 2 syllable words e.g. cat, sand, windmill</a:t>
            </a:r>
          </a:p>
          <a:p>
            <a:r>
              <a:rPr lang="en-GB" dirty="0"/>
              <a:t>Read a selection of nonsense words</a:t>
            </a:r>
          </a:p>
        </p:txBody>
      </p:sp>
      <p:sp>
        <p:nvSpPr>
          <p:cNvPr id="4" name="Content Placeholder 3">
            <a:extLst>
              <a:ext uri="{FF2B5EF4-FFF2-40B4-BE49-F238E27FC236}">
                <a16:creationId xmlns:a16="http://schemas.microsoft.com/office/drawing/2014/main" id="{9A0932AB-B5F9-C28F-548D-741B6C808F22}"/>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2827480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9A66811-00B0-4A2F-8077-E4996EF7F450}"/>
              </a:ext>
            </a:extLst>
          </p:cNvPr>
          <p:cNvSpPr/>
          <p:nvPr/>
        </p:nvSpPr>
        <p:spPr>
          <a:xfrm>
            <a:off x="445311" y="743479"/>
            <a:ext cx="11504033" cy="600354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1358285" y="0"/>
            <a:ext cx="9879998" cy="1280890"/>
          </a:xfrm>
        </p:spPr>
        <p:txBody>
          <a:bodyPr>
            <a:normAutofit/>
          </a:bodyPr>
          <a:lstStyle/>
          <a:p>
            <a:pPr algn="ctr"/>
            <a:r>
              <a:rPr lang="en-GB" sz="4000" b="1" u="sng" dirty="0">
                <a:effectLst>
                  <a:outerShdw blurRad="38100" dist="38100" dir="2700000" algn="tl">
                    <a:srgbClr val="000000">
                      <a:alpha val="43137"/>
                    </a:srgbClr>
                  </a:outerShdw>
                </a:effectLst>
              </a:rPr>
              <a:t>What will it look like to the children?</a:t>
            </a:r>
          </a:p>
        </p:txBody>
      </p:sp>
      <p:sp>
        <p:nvSpPr>
          <p:cNvPr id="7" name="TextBox 6">
            <a:extLst>
              <a:ext uri="{FF2B5EF4-FFF2-40B4-BE49-F238E27FC236}">
                <a16:creationId xmlns:a16="http://schemas.microsoft.com/office/drawing/2014/main" id="{AE3170EF-60C7-439F-B2E3-7F414C43E234}"/>
              </a:ext>
            </a:extLst>
          </p:cNvPr>
          <p:cNvSpPr txBox="1"/>
          <p:nvPr/>
        </p:nvSpPr>
        <p:spPr>
          <a:xfrm>
            <a:off x="1998677" y="1268414"/>
            <a:ext cx="9355015" cy="1077218"/>
          </a:xfrm>
          <a:prstGeom prst="rect">
            <a:avLst/>
          </a:prstGeom>
          <a:noFill/>
        </p:spPr>
        <p:txBody>
          <a:bodyPr wrap="square" rtlCol="0">
            <a:spAutoFit/>
          </a:bodyPr>
          <a:lstStyle/>
          <a:p>
            <a:pPr marL="457200" indent="-457200">
              <a:buFont typeface="Arial" panose="020B0604020202020204" pitchFamily="34" charset="0"/>
              <a:buChar char="•"/>
            </a:pPr>
            <a:endParaRPr lang="en-GB" sz="3600" dirty="0"/>
          </a:p>
          <a:p>
            <a:pPr marL="457200" indent="-457200">
              <a:buFont typeface="Arial" panose="020B0604020202020204" pitchFamily="34" charset="0"/>
              <a:buChar char="•"/>
            </a:pPr>
            <a:endParaRPr lang="en-GB" sz="2800" dirty="0"/>
          </a:p>
        </p:txBody>
      </p:sp>
      <p:pic>
        <p:nvPicPr>
          <p:cNvPr id="8" name="Picture 7">
            <a:extLst>
              <a:ext uri="{FF2B5EF4-FFF2-40B4-BE49-F238E27FC236}">
                <a16:creationId xmlns:a16="http://schemas.microsoft.com/office/drawing/2014/main" id="{28AA3C5D-0C88-4FFD-9BA9-1E78098EE932}"/>
              </a:ext>
            </a:extLst>
          </p:cNvPr>
          <p:cNvPicPr>
            <a:picLocks noChangeAspect="1"/>
          </p:cNvPicPr>
          <p:nvPr/>
        </p:nvPicPr>
        <p:blipFill>
          <a:blip r:embed="rId2"/>
          <a:stretch>
            <a:fillRect/>
          </a:stretch>
        </p:blipFill>
        <p:spPr>
          <a:xfrm>
            <a:off x="651192" y="1268414"/>
            <a:ext cx="2120036" cy="3068330"/>
          </a:xfrm>
          <a:prstGeom prst="rect">
            <a:avLst/>
          </a:prstGeom>
        </p:spPr>
      </p:pic>
      <p:pic>
        <p:nvPicPr>
          <p:cNvPr id="9" name="Picture 8">
            <a:extLst>
              <a:ext uri="{FF2B5EF4-FFF2-40B4-BE49-F238E27FC236}">
                <a16:creationId xmlns:a16="http://schemas.microsoft.com/office/drawing/2014/main" id="{50F9C61A-35EB-4E44-8C9E-74F3504BF328}"/>
              </a:ext>
            </a:extLst>
          </p:cNvPr>
          <p:cNvPicPr>
            <a:picLocks noChangeAspect="1"/>
          </p:cNvPicPr>
          <p:nvPr/>
        </p:nvPicPr>
        <p:blipFill>
          <a:blip r:embed="rId3"/>
          <a:stretch>
            <a:fillRect/>
          </a:stretch>
        </p:blipFill>
        <p:spPr>
          <a:xfrm>
            <a:off x="2977109" y="1268414"/>
            <a:ext cx="2029319" cy="3068330"/>
          </a:xfrm>
          <a:prstGeom prst="rect">
            <a:avLst/>
          </a:prstGeom>
        </p:spPr>
      </p:pic>
      <p:sp>
        <p:nvSpPr>
          <p:cNvPr id="10" name="Rectangle 9">
            <a:extLst>
              <a:ext uri="{FF2B5EF4-FFF2-40B4-BE49-F238E27FC236}">
                <a16:creationId xmlns:a16="http://schemas.microsoft.com/office/drawing/2014/main" id="{B4850D3E-A9E6-4E97-B669-D9ADE7742B98}"/>
              </a:ext>
            </a:extLst>
          </p:cNvPr>
          <p:cNvSpPr/>
          <p:nvPr/>
        </p:nvSpPr>
        <p:spPr>
          <a:xfrm>
            <a:off x="651192" y="881626"/>
            <a:ext cx="4355236" cy="254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ysClr val="windowText" lastClr="000000"/>
                </a:solidFill>
              </a:rPr>
              <a:t>Section 1</a:t>
            </a:r>
            <a:endParaRPr lang="en-US" b="1" u="sng" dirty="0">
              <a:solidFill>
                <a:sysClr val="windowText" lastClr="000000"/>
              </a:solidFill>
            </a:endParaRPr>
          </a:p>
        </p:txBody>
      </p:sp>
      <p:sp>
        <p:nvSpPr>
          <p:cNvPr id="11" name="TextBox 10">
            <a:extLst>
              <a:ext uri="{FF2B5EF4-FFF2-40B4-BE49-F238E27FC236}">
                <a16:creationId xmlns:a16="http://schemas.microsoft.com/office/drawing/2014/main" id="{F374DD52-624A-4EDD-A0AE-5251ABA04D0B}"/>
              </a:ext>
            </a:extLst>
          </p:cNvPr>
          <p:cNvSpPr txBox="1"/>
          <p:nvPr/>
        </p:nvSpPr>
        <p:spPr>
          <a:xfrm>
            <a:off x="651192" y="4371262"/>
            <a:ext cx="2120036" cy="646331"/>
          </a:xfrm>
          <a:prstGeom prst="rect">
            <a:avLst/>
          </a:prstGeom>
          <a:solidFill>
            <a:schemeClr val="bg1"/>
          </a:solidFill>
          <a:ln>
            <a:solidFill>
              <a:schemeClr val="tx1"/>
            </a:solidFill>
          </a:ln>
        </p:spPr>
        <p:txBody>
          <a:bodyPr wrap="square" rtlCol="0">
            <a:spAutoFit/>
          </a:bodyPr>
          <a:lstStyle/>
          <a:p>
            <a:pPr algn="ctr"/>
            <a:r>
              <a:rPr lang="en-GB" dirty="0"/>
              <a:t>12 ‘nonsense’ words.</a:t>
            </a:r>
            <a:endParaRPr lang="en-US" dirty="0"/>
          </a:p>
        </p:txBody>
      </p:sp>
      <p:sp>
        <p:nvSpPr>
          <p:cNvPr id="12" name="TextBox 11">
            <a:extLst>
              <a:ext uri="{FF2B5EF4-FFF2-40B4-BE49-F238E27FC236}">
                <a16:creationId xmlns:a16="http://schemas.microsoft.com/office/drawing/2014/main" id="{1BB148A1-030D-4CC8-ACFE-214ECCA86A63}"/>
              </a:ext>
            </a:extLst>
          </p:cNvPr>
          <p:cNvSpPr txBox="1"/>
          <p:nvPr/>
        </p:nvSpPr>
        <p:spPr>
          <a:xfrm>
            <a:off x="2977109" y="4389749"/>
            <a:ext cx="2029319" cy="369332"/>
          </a:xfrm>
          <a:prstGeom prst="rect">
            <a:avLst/>
          </a:prstGeom>
          <a:solidFill>
            <a:schemeClr val="bg1"/>
          </a:solidFill>
          <a:ln>
            <a:solidFill>
              <a:schemeClr val="tx1"/>
            </a:solidFill>
          </a:ln>
        </p:spPr>
        <p:txBody>
          <a:bodyPr wrap="square" rtlCol="0">
            <a:spAutoFit/>
          </a:bodyPr>
          <a:lstStyle/>
          <a:p>
            <a:pPr algn="ctr"/>
            <a:r>
              <a:rPr lang="en-GB" dirty="0"/>
              <a:t>8 real words.</a:t>
            </a:r>
            <a:endParaRPr lang="en-US" dirty="0"/>
          </a:p>
        </p:txBody>
      </p:sp>
      <p:pic>
        <p:nvPicPr>
          <p:cNvPr id="13" name="Picture 12">
            <a:extLst>
              <a:ext uri="{FF2B5EF4-FFF2-40B4-BE49-F238E27FC236}">
                <a16:creationId xmlns:a16="http://schemas.microsoft.com/office/drawing/2014/main" id="{44133352-2621-45C1-B5B8-EE7BB2AEF8B4}"/>
              </a:ext>
            </a:extLst>
          </p:cNvPr>
          <p:cNvPicPr>
            <a:picLocks noChangeAspect="1"/>
          </p:cNvPicPr>
          <p:nvPr/>
        </p:nvPicPr>
        <p:blipFill>
          <a:blip r:embed="rId4"/>
          <a:stretch>
            <a:fillRect/>
          </a:stretch>
        </p:blipFill>
        <p:spPr>
          <a:xfrm>
            <a:off x="6353913" y="1268414"/>
            <a:ext cx="2095972" cy="3102848"/>
          </a:xfrm>
          <a:prstGeom prst="rect">
            <a:avLst/>
          </a:prstGeom>
        </p:spPr>
      </p:pic>
      <p:sp>
        <p:nvSpPr>
          <p:cNvPr id="14" name="Rectangle 13">
            <a:extLst>
              <a:ext uri="{FF2B5EF4-FFF2-40B4-BE49-F238E27FC236}">
                <a16:creationId xmlns:a16="http://schemas.microsoft.com/office/drawing/2014/main" id="{7FCC246B-CD43-4812-B554-BA24F53F665F}"/>
              </a:ext>
            </a:extLst>
          </p:cNvPr>
          <p:cNvSpPr/>
          <p:nvPr/>
        </p:nvSpPr>
        <p:spPr>
          <a:xfrm>
            <a:off x="6353913" y="881626"/>
            <a:ext cx="4355236" cy="254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ysClr val="windowText" lastClr="000000"/>
                </a:solidFill>
              </a:rPr>
              <a:t>Section 2</a:t>
            </a:r>
            <a:endParaRPr lang="en-US" b="1" u="sng" dirty="0">
              <a:solidFill>
                <a:sysClr val="windowText" lastClr="000000"/>
              </a:solidFill>
            </a:endParaRPr>
          </a:p>
        </p:txBody>
      </p:sp>
      <p:pic>
        <p:nvPicPr>
          <p:cNvPr id="15" name="Picture 14">
            <a:extLst>
              <a:ext uri="{FF2B5EF4-FFF2-40B4-BE49-F238E27FC236}">
                <a16:creationId xmlns:a16="http://schemas.microsoft.com/office/drawing/2014/main" id="{DC2668F5-6B9A-4957-BCCA-4F269A42C6F4}"/>
              </a:ext>
            </a:extLst>
          </p:cNvPr>
          <p:cNvPicPr>
            <a:picLocks noChangeAspect="1"/>
          </p:cNvPicPr>
          <p:nvPr/>
        </p:nvPicPr>
        <p:blipFill>
          <a:blip r:embed="rId5"/>
          <a:stretch>
            <a:fillRect/>
          </a:stretch>
        </p:blipFill>
        <p:spPr>
          <a:xfrm>
            <a:off x="8660358" y="1308411"/>
            <a:ext cx="2048791" cy="3081338"/>
          </a:xfrm>
          <a:prstGeom prst="rect">
            <a:avLst/>
          </a:prstGeom>
        </p:spPr>
      </p:pic>
      <p:sp>
        <p:nvSpPr>
          <p:cNvPr id="16" name="TextBox 15">
            <a:extLst>
              <a:ext uri="{FF2B5EF4-FFF2-40B4-BE49-F238E27FC236}">
                <a16:creationId xmlns:a16="http://schemas.microsoft.com/office/drawing/2014/main" id="{A8EE8B62-677C-4175-8DAB-340F03C9BFDD}"/>
              </a:ext>
            </a:extLst>
          </p:cNvPr>
          <p:cNvSpPr txBox="1"/>
          <p:nvPr/>
        </p:nvSpPr>
        <p:spPr>
          <a:xfrm>
            <a:off x="8679830" y="4429746"/>
            <a:ext cx="2029319" cy="369332"/>
          </a:xfrm>
          <a:prstGeom prst="rect">
            <a:avLst/>
          </a:prstGeom>
          <a:solidFill>
            <a:schemeClr val="bg1"/>
          </a:solidFill>
          <a:ln>
            <a:solidFill>
              <a:schemeClr val="tx1"/>
            </a:solidFill>
          </a:ln>
        </p:spPr>
        <p:txBody>
          <a:bodyPr wrap="square" rtlCol="0">
            <a:spAutoFit/>
          </a:bodyPr>
          <a:lstStyle/>
          <a:p>
            <a:pPr algn="ctr"/>
            <a:r>
              <a:rPr lang="en-GB" dirty="0"/>
              <a:t>12 real words.</a:t>
            </a:r>
            <a:endParaRPr lang="en-US" dirty="0"/>
          </a:p>
        </p:txBody>
      </p:sp>
      <p:sp>
        <p:nvSpPr>
          <p:cNvPr id="17" name="TextBox 16">
            <a:extLst>
              <a:ext uri="{FF2B5EF4-FFF2-40B4-BE49-F238E27FC236}">
                <a16:creationId xmlns:a16="http://schemas.microsoft.com/office/drawing/2014/main" id="{F2FD953B-475E-48F3-87BD-230244B8627C}"/>
              </a:ext>
            </a:extLst>
          </p:cNvPr>
          <p:cNvSpPr txBox="1"/>
          <p:nvPr/>
        </p:nvSpPr>
        <p:spPr>
          <a:xfrm>
            <a:off x="6353913" y="4435915"/>
            <a:ext cx="2120036" cy="646331"/>
          </a:xfrm>
          <a:prstGeom prst="rect">
            <a:avLst/>
          </a:prstGeom>
          <a:solidFill>
            <a:schemeClr val="bg1"/>
          </a:solidFill>
          <a:ln>
            <a:solidFill>
              <a:schemeClr val="tx1"/>
            </a:solidFill>
          </a:ln>
        </p:spPr>
        <p:txBody>
          <a:bodyPr wrap="square" rtlCol="0">
            <a:spAutoFit/>
          </a:bodyPr>
          <a:lstStyle/>
          <a:p>
            <a:pPr algn="ctr"/>
            <a:r>
              <a:rPr lang="en-GB" dirty="0"/>
              <a:t>8 ‘nonsense’ words.</a:t>
            </a:r>
            <a:endParaRPr lang="en-US" dirty="0"/>
          </a:p>
        </p:txBody>
      </p:sp>
      <p:sp>
        <p:nvSpPr>
          <p:cNvPr id="18" name="TextBox 17">
            <a:extLst>
              <a:ext uri="{FF2B5EF4-FFF2-40B4-BE49-F238E27FC236}">
                <a16:creationId xmlns:a16="http://schemas.microsoft.com/office/drawing/2014/main" id="{5849265D-B39C-42A9-9184-3020BB50DFC3}"/>
              </a:ext>
            </a:extLst>
          </p:cNvPr>
          <p:cNvSpPr txBox="1"/>
          <p:nvPr/>
        </p:nvSpPr>
        <p:spPr>
          <a:xfrm>
            <a:off x="593610" y="5070598"/>
            <a:ext cx="4355236" cy="1477328"/>
          </a:xfrm>
          <a:prstGeom prst="rect">
            <a:avLst/>
          </a:prstGeom>
          <a:solidFill>
            <a:schemeClr val="bg1"/>
          </a:solidFill>
          <a:ln>
            <a:solidFill>
              <a:schemeClr val="tx1"/>
            </a:solidFill>
          </a:ln>
        </p:spPr>
        <p:txBody>
          <a:bodyPr wrap="square" rtlCol="0">
            <a:spAutoFit/>
          </a:bodyPr>
          <a:lstStyle/>
          <a:p>
            <a:pPr algn="ctr"/>
            <a:r>
              <a:rPr lang="en-GB" b="1" u="sng" dirty="0"/>
              <a:t>20 words</a:t>
            </a:r>
          </a:p>
          <a:p>
            <a:pPr marL="171450" indent="-171450">
              <a:buFont typeface="Arial" panose="020B0604020202020204" pitchFamily="34" charset="0"/>
              <a:buChar char="•"/>
            </a:pPr>
            <a:r>
              <a:rPr lang="en-GB" sz="1200" dirty="0"/>
              <a:t>single letters (a, b, c, d, e, f, g, h, I, j, k, l, m, n, o, p, q(u), r, s, t, u, v, w, x, y, z)</a:t>
            </a:r>
          </a:p>
          <a:p>
            <a:pPr marL="171450" indent="-171450">
              <a:buFont typeface="Arial" panose="020B0604020202020204" pitchFamily="34" charset="0"/>
              <a:buChar char="•"/>
            </a:pPr>
            <a:r>
              <a:rPr lang="en-GB" sz="1200" dirty="0"/>
              <a:t>some consonant digraphs (</a:t>
            </a:r>
            <a:r>
              <a:rPr lang="en-GB" sz="1200" dirty="0" err="1"/>
              <a:t>ch</a:t>
            </a:r>
            <a:r>
              <a:rPr lang="en-GB" sz="1200" dirty="0"/>
              <a:t>, ck, ff, </a:t>
            </a:r>
            <a:r>
              <a:rPr lang="en-GB" sz="1200" dirty="0" err="1"/>
              <a:t>ll</a:t>
            </a:r>
            <a:r>
              <a:rPr lang="en-GB" sz="1200" dirty="0"/>
              <a:t>, ng, </a:t>
            </a:r>
            <a:r>
              <a:rPr lang="en-GB" sz="1200" dirty="0" err="1"/>
              <a:t>sh</a:t>
            </a:r>
            <a:r>
              <a:rPr lang="en-GB" sz="1200" dirty="0"/>
              <a:t>, ss, </a:t>
            </a:r>
            <a:r>
              <a:rPr lang="en-GB" sz="1200" dirty="0" err="1"/>
              <a:t>th</a:t>
            </a:r>
            <a:r>
              <a:rPr lang="en-GB" sz="1200" dirty="0"/>
              <a:t>, </a:t>
            </a:r>
            <a:r>
              <a:rPr lang="en-GB" sz="1200" dirty="0" err="1"/>
              <a:t>zz</a:t>
            </a:r>
            <a:r>
              <a:rPr lang="en-GB" sz="1200" dirty="0"/>
              <a:t>)</a:t>
            </a:r>
          </a:p>
          <a:p>
            <a:pPr marL="171450" indent="-171450">
              <a:buFont typeface="Arial" panose="020B0604020202020204" pitchFamily="34" charset="0"/>
              <a:buChar char="•"/>
            </a:pPr>
            <a:r>
              <a:rPr lang="en-GB" sz="1200" dirty="0"/>
              <a:t>frequent and consistent vowel digraphs (</a:t>
            </a:r>
            <a:r>
              <a:rPr lang="en-GB" sz="1200" dirty="0" err="1"/>
              <a:t>ar</a:t>
            </a:r>
            <a:r>
              <a:rPr lang="en-GB" sz="1200" dirty="0"/>
              <a:t>, </a:t>
            </a:r>
            <a:r>
              <a:rPr lang="en-GB" sz="1200" dirty="0" err="1"/>
              <a:t>ee</a:t>
            </a:r>
            <a:r>
              <a:rPr lang="en-GB" sz="1200" dirty="0"/>
              <a:t>, oi, </a:t>
            </a:r>
            <a:r>
              <a:rPr lang="en-GB" sz="1200" dirty="0" err="1"/>
              <a:t>oo,or</a:t>
            </a:r>
            <a:r>
              <a:rPr lang="en-GB" sz="1200" dirty="0"/>
              <a:t>)</a:t>
            </a:r>
          </a:p>
        </p:txBody>
      </p:sp>
      <p:sp>
        <p:nvSpPr>
          <p:cNvPr id="19" name="TextBox 18">
            <a:extLst>
              <a:ext uri="{FF2B5EF4-FFF2-40B4-BE49-F238E27FC236}">
                <a16:creationId xmlns:a16="http://schemas.microsoft.com/office/drawing/2014/main" id="{C633235A-38A3-4E0B-85F7-2D615B446F4C}"/>
              </a:ext>
            </a:extLst>
          </p:cNvPr>
          <p:cNvSpPr txBox="1"/>
          <p:nvPr/>
        </p:nvSpPr>
        <p:spPr>
          <a:xfrm>
            <a:off x="6353913" y="5146899"/>
            <a:ext cx="4355236" cy="1292662"/>
          </a:xfrm>
          <a:prstGeom prst="rect">
            <a:avLst/>
          </a:prstGeom>
          <a:solidFill>
            <a:schemeClr val="bg1"/>
          </a:solidFill>
          <a:ln>
            <a:solidFill>
              <a:schemeClr val="tx1"/>
            </a:solidFill>
          </a:ln>
        </p:spPr>
        <p:txBody>
          <a:bodyPr wrap="square" rtlCol="0">
            <a:spAutoFit/>
          </a:bodyPr>
          <a:lstStyle/>
          <a:p>
            <a:pPr algn="ctr"/>
            <a:r>
              <a:rPr lang="en-GB" b="1" u="sng" dirty="0"/>
              <a:t>20 words</a:t>
            </a:r>
          </a:p>
          <a:p>
            <a:pPr marL="171450" indent="-171450">
              <a:buFont typeface="Arial" panose="020B0604020202020204" pitchFamily="34" charset="0"/>
              <a:buChar char="•"/>
            </a:pPr>
            <a:r>
              <a:rPr lang="en-GB" sz="1200" dirty="0"/>
              <a:t>additional consonant digraphs (</a:t>
            </a:r>
            <a:r>
              <a:rPr lang="en-GB" sz="1200" dirty="0" err="1"/>
              <a:t>ph</a:t>
            </a:r>
            <a:r>
              <a:rPr lang="en-GB" sz="1200" dirty="0"/>
              <a:t>, </a:t>
            </a:r>
            <a:r>
              <a:rPr lang="en-GB" sz="1200" dirty="0" err="1"/>
              <a:t>wh</a:t>
            </a:r>
            <a:r>
              <a:rPr lang="en-GB" sz="1200" dirty="0"/>
              <a:t>)</a:t>
            </a:r>
          </a:p>
          <a:p>
            <a:pPr marL="171450" indent="-171450">
              <a:buFont typeface="Arial" panose="020B0604020202020204" pitchFamily="34" charset="0"/>
              <a:buChar char="•"/>
            </a:pPr>
            <a:r>
              <a:rPr lang="en-GB" sz="1200" dirty="0"/>
              <a:t>less frequent and consistent vowel digraphs, including split digraphs (a-e, ai, au, aw, ay, </a:t>
            </a:r>
            <a:r>
              <a:rPr lang="en-GB" sz="1200" dirty="0" err="1"/>
              <a:t>ea</a:t>
            </a:r>
            <a:r>
              <a:rPr lang="en-GB" sz="1200" dirty="0"/>
              <a:t>, e-e, </a:t>
            </a:r>
            <a:r>
              <a:rPr lang="en-GB" sz="1200" dirty="0" err="1"/>
              <a:t>er</a:t>
            </a:r>
            <a:r>
              <a:rPr lang="en-GB" sz="1200" dirty="0"/>
              <a:t>, </a:t>
            </a:r>
            <a:r>
              <a:rPr lang="en-GB" sz="1200" dirty="0" err="1"/>
              <a:t>ew</a:t>
            </a:r>
            <a:r>
              <a:rPr lang="en-GB" sz="1200" dirty="0"/>
              <a:t>, </a:t>
            </a:r>
            <a:r>
              <a:rPr lang="en-GB" sz="1200" dirty="0" err="1"/>
              <a:t>i</a:t>
            </a:r>
            <a:r>
              <a:rPr lang="en-GB" sz="1200" dirty="0"/>
              <a:t>-e, </a:t>
            </a:r>
            <a:r>
              <a:rPr lang="en-GB" sz="1200" dirty="0" err="1"/>
              <a:t>ie</a:t>
            </a:r>
            <a:r>
              <a:rPr lang="en-GB" sz="1200" dirty="0"/>
              <a:t>, </a:t>
            </a:r>
            <a:r>
              <a:rPr lang="en-GB" sz="1200" dirty="0" err="1"/>
              <a:t>ir</a:t>
            </a:r>
            <a:r>
              <a:rPr lang="en-GB" sz="1200" dirty="0"/>
              <a:t>, </a:t>
            </a:r>
            <a:r>
              <a:rPr lang="en-GB" sz="1200" dirty="0" err="1"/>
              <a:t>oa</a:t>
            </a:r>
            <a:r>
              <a:rPr lang="en-GB" sz="1200" dirty="0"/>
              <a:t>, o-e, </a:t>
            </a:r>
            <a:r>
              <a:rPr lang="en-GB" sz="1200" dirty="0" err="1"/>
              <a:t>ou</a:t>
            </a:r>
            <a:r>
              <a:rPr lang="en-GB" sz="1200" dirty="0"/>
              <a:t>, ow, oy, </a:t>
            </a:r>
            <a:r>
              <a:rPr lang="en-GB" sz="1200" dirty="0" err="1"/>
              <a:t>ue</a:t>
            </a:r>
            <a:r>
              <a:rPr lang="en-GB" sz="1200" dirty="0"/>
              <a:t>, u-e, </a:t>
            </a:r>
            <a:r>
              <a:rPr lang="en-GB" sz="1200" dirty="0" err="1"/>
              <a:t>ur</a:t>
            </a:r>
            <a:r>
              <a:rPr lang="en-GB" sz="1200" dirty="0"/>
              <a:t>)</a:t>
            </a:r>
          </a:p>
          <a:p>
            <a:pPr marL="171450" indent="-171450">
              <a:buFont typeface="Arial" panose="020B0604020202020204" pitchFamily="34" charset="0"/>
              <a:buChar char="•"/>
            </a:pPr>
            <a:r>
              <a:rPr lang="en-GB" sz="1200" dirty="0"/>
              <a:t>trigraphs (air, </a:t>
            </a:r>
            <a:r>
              <a:rPr lang="en-GB" sz="1200" dirty="0" err="1"/>
              <a:t>igh</a:t>
            </a:r>
            <a:r>
              <a:rPr lang="en-GB" sz="1200" dirty="0"/>
              <a:t>).</a:t>
            </a:r>
          </a:p>
        </p:txBody>
      </p:sp>
    </p:spTree>
    <p:extLst>
      <p:ext uri="{BB962C8B-B14F-4D97-AF65-F5344CB8AC3E}">
        <p14:creationId xmlns:p14="http://schemas.microsoft.com/office/powerpoint/2010/main" val="110261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4" grpId="0" animBg="1"/>
      <p:bldP spid="16" grpId="0" animBg="1"/>
      <p:bldP spid="17" grpId="0" animBg="1"/>
      <p:bldP spid="18"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5">
            <a:extLst>
              <a:ext uri="{FF2B5EF4-FFF2-40B4-BE49-F238E27FC236}">
                <a16:creationId xmlns:a16="http://schemas.microsoft.com/office/drawing/2014/main" id="{27712D35-B187-C93F-17DE-440AC3B08C01}"/>
              </a:ext>
            </a:extLst>
          </p:cNvPr>
          <p:cNvSpPr txBox="1">
            <a:spLocks noChangeArrowheads="1"/>
          </p:cNvSpPr>
          <p:nvPr/>
        </p:nvSpPr>
        <p:spPr bwMode="auto">
          <a:xfrm>
            <a:off x="2024064" y="214314"/>
            <a:ext cx="8143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b="1">
                <a:latin typeface="SassoonPrimaryInfant" pitchFamily="2" charset="0"/>
              </a:rPr>
              <a:t>How can you help at home?</a:t>
            </a:r>
          </a:p>
        </p:txBody>
      </p:sp>
      <p:sp>
        <p:nvSpPr>
          <p:cNvPr id="11267" name="TextBox 3">
            <a:extLst>
              <a:ext uri="{FF2B5EF4-FFF2-40B4-BE49-F238E27FC236}">
                <a16:creationId xmlns:a16="http://schemas.microsoft.com/office/drawing/2014/main" id="{0ED5B597-4DED-74DC-D990-F85ABFA7FD58}"/>
              </a:ext>
            </a:extLst>
          </p:cNvPr>
          <p:cNvSpPr txBox="1">
            <a:spLocks noChangeArrowheads="1"/>
          </p:cNvSpPr>
          <p:nvPr/>
        </p:nvSpPr>
        <p:spPr bwMode="auto">
          <a:xfrm>
            <a:off x="2024063" y="836613"/>
            <a:ext cx="8215312"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600" dirty="0">
                <a:latin typeface="SassoonPrimaryInfant" pitchFamily="2" charset="0"/>
              </a:rPr>
              <a:t>At home you can continue to read as much as possible with your child. Ensure that your child is segmenting and blending unknown words when they are reading.</a:t>
            </a:r>
          </a:p>
          <a:p>
            <a:pPr eaLnBrk="1" hangingPunct="1">
              <a:spcBef>
                <a:spcPct val="0"/>
              </a:spcBef>
              <a:buFontTx/>
              <a:buNone/>
            </a:pPr>
            <a:endParaRPr lang="en-GB" altLang="en-US" sz="2600" dirty="0">
              <a:latin typeface="SassoonPrimaryInfant" pitchFamily="2" charset="0"/>
            </a:endParaRPr>
          </a:p>
          <a:p>
            <a:pPr eaLnBrk="1" hangingPunct="1">
              <a:spcBef>
                <a:spcPct val="0"/>
              </a:spcBef>
              <a:buFontTx/>
              <a:buNone/>
            </a:pPr>
            <a:r>
              <a:rPr lang="en-GB" altLang="en-US" sz="2600" dirty="0">
                <a:latin typeface="SassoonPrimaryInfant" pitchFamily="2" charset="0"/>
              </a:rPr>
              <a:t>E.g. Shirt – </a:t>
            </a:r>
          </a:p>
          <a:p>
            <a:pPr eaLnBrk="1" hangingPunct="1">
              <a:spcBef>
                <a:spcPct val="0"/>
              </a:spcBef>
              <a:buFontTx/>
              <a:buNone/>
            </a:pPr>
            <a:r>
              <a:rPr lang="en-GB" altLang="en-US" sz="2600" dirty="0">
                <a:latin typeface="SassoonPrimaryInfant" pitchFamily="2" charset="0"/>
              </a:rPr>
              <a:t>Segment it = </a:t>
            </a:r>
            <a:r>
              <a:rPr lang="en-GB" altLang="en-US" sz="2600" dirty="0" err="1">
                <a:latin typeface="SassoonPrimaryInfant" pitchFamily="2" charset="0"/>
              </a:rPr>
              <a:t>Sh</a:t>
            </a:r>
            <a:r>
              <a:rPr lang="en-GB" altLang="en-US" sz="2600" dirty="0">
                <a:latin typeface="SassoonPrimaryInfant" pitchFamily="2" charset="0"/>
              </a:rPr>
              <a:t> – </a:t>
            </a:r>
            <a:r>
              <a:rPr lang="en-GB" altLang="en-US" sz="2600" dirty="0" err="1">
                <a:latin typeface="SassoonPrimaryInfant" pitchFamily="2" charset="0"/>
              </a:rPr>
              <a:t>ir</a:t>
            </a:r>
            <a:r>
              <a:rPr lang="en-GB" altLang="en-US" sz="2600" dirty="0">
                <a:latin typeface="SassoonPrimaryInfant" pitchFamily="2" charset="0"/>
              </a:rPr>
              <a:t> – t </a:t>
            </a:r>
          </a:p>
          <a:p>
            <a:pPr eaLnBrk="1" hangingPunct="1">
              <a:spcBef>
                <a:spcPct val="0"/>
              </a:spcBef>
              <a:buFontTx/>
              <a:buNone/>
            </a:pPr>
            <a:r>
              <a:rPr lang="en-GB" altLang="en-US" sz="2600" dirty="0">
                <a:latin typeface="SassoonPrimaryInfant" pitchFamily="2" charset="0"/>
              </a:rPr>
              <a:t>Blend it = Shirt.</a:t>
            </a:r>
          </a:p>
          <a:p>
            <a:pPr eaLnBrk="1" hangingPunct="1">
              <a:spcBef>
                <a:spcPct val="0"/>
              </a:spcBef>
              <a:buFontTx/>
              <a:buNone/>
            </a:pPr>
            <a:endParaRPr lang="en-GB" altLang="en-US" sz="2600" dirty="0">
              <a:latin typeface="SassoonPrimaryInfant" pitchFamily="2" charset="0"/>
            </a:endParaRPr>
          </a:p>
          <a:p>
            <a:pPr eaLnBrk="1" hangingPunct="1">
              <a:spcBef>
                <a:spcPct val="0"/>
              </a:spcBef>
              <a:buFontTx/>
              <a:buNone/>
            </a:pPr>
            <a:r>
              <a:rPr lang="en-GB" altLang="en-US" sz="2600" dirty="0">
                <a:latin typeface="SassoonPrimaryInfant" pitchFamily="2" charset="0"/>
              </a:rPr>
              <a:t>It is important that you encourage your child to blend the word once they have segmented it as marks can’t be given if words are not fully blended in the check.</a:t>
            </a:r>
          </a:p>
          <a:p>
            <a:pPr eaLnBrk="1" hangingPunct="1">
              <a:spcBef>
                <a:spcPct val="0"/>
              </a:spcBef>
              <a:buFontTx/>
              <a:buNone/>
            </a:pPr>
            <a:endParaRPr lang="en-GB" altLang="en-US" sz="2600" dirty="0">
              <a:latin typeface="SassoonPrimaryInfant"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1349407" y="243110"/>
            <a:ext cx="9879998" cy="1280890"/>
          </a:xfrm>
        </p:spPr>
        <p:txBody>
          <a:bodyPr>
            <a:normAutofit/>
          </a:bodyPr>
          <a:lstStyle/>
          <a:p>
            <a:pPr algn="ctr"/>
            <a:r>
              <a:rPr lang="en-GB" sz="4000" b="1" u="sng" dirty="0">
                <a:effectLst>
                  <a:outerShdw blurRad="38100" dist="38100" dir="2700000" algn="tl">
                    <a:srgbClr val="000000">
                      <a:alpha val="43137"/>
                    </a:srgbClr>
                  </a:outerShdw>
                </a:effectLst>
              </a:rPr>
              <a:t>Games! Fun ways to practise phonics</a:t>
            </a:r>
          </a:p>
        </p:txBody>
      </p:sp>
      <p:pic>
        <p:nvPicPr>
          <p:cNvPr id="5" name="Picture 4">
            <a:extLst>
              <a:ext uri="{FF2B5EF4-FFF2-40B4-BE49-F238E27FC236}">
                <a16:creationId xmlns:a16="http://schemas.microsoft.com/office/drawing/2014/main" id="{D1ED58F1-E517-4774-BE0D-6E62BCFC917C}"/>
              </a:ext>
            </a:extLst>
          </p:cNvPr>
          <p:cNvPicPr>
            <a:picLocks noChangeAspect="1"/>
          </p:cNvPicPr>
          <p:nvPr/>
        </p:nvPicPr>
        <p:blipFill>
          <a:blip r:embed="rId2"/>
          <a:stretch>
            <a:fillRect/>
          </a:stretch>
        </p:blipFill>
        <p:spPr>
          <a:xfrm>
            <a:off x="230821" y="1107032"/>
            <a:ext cx="6653398" cy="2834653"/>
          </a:xfrm>
          <a:prstGeom prst="rect">
            <a:avLst/>
          </a:prstGeom>
          <a:ln w="38100">
            <a:solidFill>
              <a:schemeClr val="accent2">
                <a:lumMod val="75000"/>
              </a:schemeClr>
            </a:solidFill>
          </a:ln>
        </p:spPr>
      </p:pic>
      <p:sp>
        <p:nvSpPr>
          <p:cNvPr id="6" name="TextBox 5">
            <a:extLst>
              <a:ext uri="{FF2B5EF4-FFF2-40B4-BE49-F238E27FC236}">
                <a16:creationId xmlns:a16="http://schemas.microsoft.com/office/drawing/2014/main" id="{B5583A74-DB24-4FB4-BD0A-22429AC43A4C}"/>
              </a:ext>
            </a:extLst>
          </p:cNvPr>
          <p:cNvSpPr txBox="1"/>
          <p:nvPr/>
        </p:nvSpPr>
        <p:spPr>
          <a:xfrm>
            <a:off x="230821" y="4119239"/>
            <a:ext cx="6653398" cy="1477328"/>
          </a:xfrm>
          <a:prstGeom prst="rect">
            <a:avLst/>
          </a:prstGeom>
          <a:noFill/>
        </p:spPr>
        <p:txBody>
          <a:bodyPr wrap="square" rtlCol="0">
            <a:spAutoFit/>
          </a:bodyPr>
          <a:lstStyle/>
          <a:p>
            <a:pPr algn="ctr"/>
            <a:r>
              <a:rPr lang="en-GB" b="1" u="sng" dirty="0">
                <a:solidFill>
                  <a:schemeClr val="accent3">
                    <a:lumMod val="75000"/>
                  </a:schemeClr>
                </a:solidFill>
              </a:rPr>
              <a:t>Phonics Play</a:t>
            </a:r>
          </a:p>
          <a:p>
            <a:pPr algn="ctr"/>
            <a:r>
              <a:rPr lang="en-GB" dirty="0"/>
              <a:t>These are the games which you can play that do not require a subscription. We have played these games in class so the children are familiar with them!</a:t>
            </a:r>
          </a:p>
          <a:p>
            <a:pPr algn="ctr"/>
            <a:r>
              <a:rPr lang="en-GB" dirty="0">
                <a:hlinkClick r:id="rId3"/>
              </a:rPr>
              <a:t>https://www.phonicsplay.co.uk/resources/phase/5</a:t>
            </a:r>
            <a:endParaRPr lang="en-GB" dirty="0"/>
          </a:p>
        </p:txBody>
      </p:sp>
      <p:pic>
        <p:nvPicPr>
          <p:cNvPr id="7" name="Picture 6">
            <a:extLst>
              <a:ext uri="{FF2B5EF4-FFF2-40B4-BE49-F238E27FC236}">
                <a16:creationId xmlns:a16="http://schemas.microsoft.com/office/drawing/2014/main" id="{E4A58649-BF15-4801-9C91-9A50F565C46A}"/>
              </a:ext>
            </a:extLst>
          </p:cNvPr>
          <p:cNvPicPr>
            <a:picLocks noChangeAspect="1"/>
          </p:cNvPicPr>
          <p:nvPr/>
        </p:nvPicPr>
        <p:blipFill>
          <a:blip r:embed="rId4"/>
          <a:stretch>
            <a:fillRect/>
          </a:stretch>
        </p:blipFill>
        <p:spPr>
          <a:xfrm>
            <a:off x="7214586" y="1107031"/>
            <a:ext cx="4628226" cy="2905497"/>
          </a:xfrm>
          <a:prstGeom prst="rect">
            <a:avLst/>
          </a:prstGeom>
          <a:ln w="38100">
            <a:solidFill>
              <a:schemeClr val="accent2">
                <a:lumMod val="75000"/>
              </a:schemeClr>
            </a:solidFill>
          </a:ln>
        </p:spPr>
      </p:pic>
      <p:sp>
        <p:nvSpPr>
          <p:cNvPr id="8" name="TextBox 7">
            <a:extLst>
              <a:ext uri="{FF2B5EF4-FFF2-40B4-BE49-F238E27FC236}">
                <a16:creationId xmlns:a16="http://schemas.microsoft.com/office/drawing/2014/main" id="{036880FF-A3DC-46EC-8E9E-44D6F69567AC}"/>
              </a:ext>
            </a:extLst>
          </p:cNvPr>
          <p:cNvSpPr txBox="1"/>
          <p:nvPr/>
        </p:nvSpPr>
        <p:spPr>
          <a:xfrm>
            <a:off x="6884219" y="4119239"/>
            <a:ext cx="5171666" cy="1477328"/>
          </a:xfrm>
          <a:prstGeom prst="rect">
            <a:avLst/>
          </a:prstGeom>
          <a:noFill/>
        </p:spPr>
        <p:txBody>
          <a:bodyPr wrap="square" rtlCol="0">
            <a:spAutoFit/>
          </a:bodyPr>
          <a:lstStyle/>
          <a:p>
            <a:pPr algn="ctr"/>
            <a:r>
              <a:rPr lang="en-GB" b="1" u="sng" dirty="0">
                <a:solidFill>
                  <a:schemeClr val="accent3">
                    <a:lumMod val="75000"/>
                  </a:schemeClr>
                </a:solidFill>
              </a:rPr>
              <a:t>Spooky Sounds</a:t>
            </a:r>
          </a:p>
          <a:p>
            <a:pPr algn="ctr"/>
            <a:r>
              <a:rPr lang="en-GB" dirty="0"/>
              <a:t> Children to identify digraphs and split digraphs from a range of other digraphs. </a:t>
            </a:r>
          </a:p>
          <a:p>
            <a:pPr algn="ctr"/>
            <a:r>
              <a:rPr lang="en-GB" dirty="0">
                <a:hlinkClick r:id="rId5"/>
              </a:rPr>
              <a:t>https://www.ictgames.com/mobilePage/spookySounds/index.html</a:t>
            </a:r>
            <a:endParaRPr lang="en-GB" dirty="0"/>
          </a:p>
        </p:txBody>
      </p:sp>
      <p:sp>
        <p:nvSpPr>
          <p:cNvPr id="9" name="TextBox 8">
            <a:extLst>
              <a:ext uri="{FF2B5EF4-FFF2-40B4-BE49-F238E27FC236}">
                <a16:creationId xmlns:a16="http://schemas.microsoft.com/office/drawing/2014/main" id="{86BC75C3-B5E6-404D-980C-0E51D6BC0818}"/>
              </a:ext>
            </a:extLst>
          </p:cNvPr>
          <p:cNvSpPr txBox="1"/>
          <p:nvPr/>
        </p:nvSpPr>
        <p:spPr>
          <a:xfrm>
            <a:off x="7020334" y="5596567"/>
            <a:ext cx="5171666" cy="1477328"/>
          </a:xfrm>
          <a:prstGeom prst="rect">
            <a:avLst/>
          </a:prstGeom>
          <a:noFill/>
        </p:spPr>
        <p:txBody>
          <a:bodyPr wrap="square" rtlCol="0">
            <a:spAutoFit/>
          </a:bodyPr>
          <a:lstStyle/>
          <a:p>
            <a:pPr algn="ctr"/>
            <a:r>
              <a:rPr lang="en-GB" b="1" u="sng" dirty="0">
                <a:solidFill>
                  <a:schemeClr val="accent3">
                    <a:lumMod val="75000"/>
                  </a:schemeClr>
                </a:solidFill>
              </a:rPr>
              <a:t>You can find other Phonics games on Top Marks as well;</a:t>
            </a:r>
          </a:p>
          <a:p>
            <a:pPr algn="ctr"/>
            <a:r>
              <a:rPr lang="en-GB" dirty="0">
                <a:hlinkClick r:id="rId6"/>
              </a:rPr>
              <a:t>https://www.topmarks.co.uk/english-games/5-7-years/letters-and-sounds</a:t>
            </a:r>
            <a:endParaRPr lang="en-GB" dirty="0"/>
          </a:p>
          <a:p>
            <a:pPr algn="ctr"/>
            <a:endParaRPr lang="en-GB" dirty="0"/>
          </a:p>
        </p:txBody>
      </p:sp>
    </p:spTree>
    <p:extLst>
      <p:ext uri="{BB962C8B-B14F-4D97-AF65-F5344CB8AC3E}">
        <p14:creationId xmlns:p14="http://schemas.microsoft.com/office/powerpoint/2010/main" val="1248218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1C70A0-22DC-3703-D8D8-1CBF5F3668D4}"/>
              </a:ext>
            </a:extLst>
          </p:cNvPr>
          <p:cNvSpPr>
            <a:spLocks noGrp="1"/>
          </p:cNvSpPr>
          <p:nvPr>
            <p:ph type="title"/>
          </p:nvPr>
        </p:nvSpPr>
        <p:spPr/>
        <p:txBody>
          <a:bodyPr/>
          <a:lstStyle/>
          <a:p>
            <a:pPr algn="ctr"/>
            <a:r>
              <a:rPr lang="en-GB" dirty="0"/>
              <a:t>Any questions?</a:t>
            </a:r>
          </a:p>
        </p:txBody>
      </p:sp>
      <p:sp>
        <p:nvSpPr>
          <p:cNvPr id="5" name="Content Placeholder 4">
            <a:extLst>
              <a:ext uri="{FF2B5EF4-FFF2-40B4-BE49-F238E27FC236}">
                <a16:creationId xmlns:a16="http://schemas.microsoft.com/office/drawing/2014/main" id="{D905215D-5DE7-D792-52B7-5A0FE269317D}"/>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82530788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57</TotalTime>
  <Words>590</Words>
  <Application>Microsoft Office PowerPoint</Application>
  <PresentationFormat>Widescreen</PresentationFormat>
  <Paragraphs>48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SassoonPrimaryInfant</vt:lpstr>
      <vt:lpstr>Trebuchet MS</vt:lpstr>
      <vt:lpstr>Wingdings 3</vt:lpstr>
      <vt:lpstr>Facet</vt:lpstr>
      <vt:lpstr>Phonics Screening Check 2023</vt:lpstr>
      <vt:lpstr>What is the phonics screening check?</vt:lpstr>
      <vt:lpstr>Pseudo/Alien/Nonsense words</vt:lpstr>
      <vt:lpstr>What will it check?</vt:lpstr>
      <vt:lpstr>What will it look like to the children?</vt:lpstr>
      <vt:lpstr>PowerPoint Presentation</vt:lpstr>
      <vt:lpstr>Games! Fun ways to practise phonics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 Screening Check 2023</dc:title>
  <dc:creator>Heather Whiting</dc:creator>
  <cp:lastModifiedBy>Heather Whiting</cp:lastModifiedBy>
  <cp:revision>8</cp:revision>
  <dcterms:created xsi:type="dcterms:W3CDTF">2023-03-04T10:54:58Z</dcterms:created>
  <dcterms:modified xsi:type="dcterms:W3CDTF">2023-03-11T11:02:40Z</dcterms:modified>
</cp:coreProperties>
</file>